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62" r:id="rId2"/>
    <p:sldId id="263" r:id="rId3"/>
    <p:sldId id="264" r:id="rId4"/>
    <p:sldId id="265" r:id="rId5"/>
    <p:sldId id="269" r:id="rId6"/>
    <p:sldId id="266" r:id="rId7"/>
    <p:sldId id="267" r:id="rId8"/>
    <p:sldId id="279" r:id="rId9"/>
    <p:sldId id="276" r:id="rId10"/>
    <p:sldId id="275" r:id="rId11"/>
    <p:sldId id="272" r:id="rId12"/>
    <p:sldId id="273" r:id="rId13"/>
    <p:sldId id="274" r:id="rId14"/>
    <p:sldId id="277" r:id="rId15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irector" initials="Dir" lastIdx="3" clrIdx="0"/>
  <p:cmAuthor id="1" name="Dell" initials="D" lastIdx="2" clrIdx="1">
    <p:extLst>
      <p:ext uri="{19B8F6BF-5375-455C-9EA6-DF929625EA0E}">
        <p15:presenceInfo xmlns:p15="http://schemas.microsoft.com/office/powerpoint/2012/main" userId="Dell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D2"/>
    <a:srgbClr val="ED1C24"/>
    <a:srgbClr val="EF41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3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08" autoAdjust="0"/>
    <p:restoredTop sz="85036" autoAdjust="0"/>
  </p:normalViewPr>
  <p:slideViewPr>
    <p:cSldViewPr snapToGrid="0" snapToObjects="1">
      <p:cViewPr varScale="1">
        <p:scale>
          <a:sx n="98" d="100"/>
          <a:sy n="98" d="100"/>
        </p:scale>
        <p:origin x="576" y="84"/>
      </p:cViewPr>
      <p:guideLst>
        <p:guide orient="horz" pos="2160"/>
        <p:guide pos="2880"/>
      </p:guideLst>
    </p:cSldViewPr>
  </p:slideViewPr>
  <p:notesTextViewPr>
    <p:cViewPr>
      <p:scale>
        <a:sx n="75" d="100"/>
        <a:sy n="75" d="100"/>
      </p:scale>
      <p:origin x="0" y="0"/>
    </p:cViewPr>
  </p:notesTextViewPr>
  <p:notesViewPr>
    <p:cSldViewPr snapToGrid="0" snapToObjects="1">
      <p:cViewPr varScale="1">
        <p:scale>
          <a:sx n="69" d="100"/>
          <a:sy n="69" d="100"/>
        </p:scale>
        <p:origin x="-2568" y="-120"/>
      </p:cViewPr>
      <p:guideLst>
        <p:guide orient="horz" pos="3126"/>
        <p:guide pos="214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625521-94A0-460B-B873-2E433DA52D80}" type="datetimeFigureOut">
              <a:rPr lang="en-GB" smtClean="0"/>
              <a:t>24/07/2018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FDDCCF-4F6E-433A-B627-E700498FE5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69968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7F59FA-BF44-434C-BC29-A27D99930F05}" type="datetimeFigureOut">
              <a:rPr lang="en-US" smtClean="0"/>
              <a:t>7/24/2018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163F60-D7F2-4677-93D1-C2652E578D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6950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163F60-D7F2-4677-93D1-C2652E578D6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038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163F60-D7F2-4677-93D1-C2652E578D6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0897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from all State/ Regions of Myanmar, where methadone services delivered. (Kachin, Mandalay, </a:t>
            </a:r>
            <a:r>
              <a:rPr lang="en-US" dirty="0" err="1"/>
              <a:t>Sagaing</a:t>
            </a:r>
            <a:r>
              <a:rPr lang="en-US" dirty="0"/>
              <a:t>, Shan, Yangon)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163F60-D7F2-4677-93D1-C2652E578D6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0709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80mg is the current recommended dose.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163F60-D7F2-4677-93D1-C2652E578D6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8492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163F60-D7F2-4677-93D1-C2652E578D64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5402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163F60-D7F2-4677-93D1-C2652E578D64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83358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163F60-D7F2-4677-93D1-C2652E578D64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65767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163F60-D7F2-4677-93D1-C2652E578D64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46693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 with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113" y="1843805"/>
            <a:ext cx="8105775" cy="2662481"/>
          </a:xfrm>
          <a:prstGeom prst="rect">
            <a:avLst/>
          </a:prstGeom>
        </p:spPr>
      </p:pic>
      <p:grpSp>
        <p:nvGrpSpPr>
          <p:cNvPr id="4" name="Group 3"/>
          <p:cNvGrpSpPr/>
          <p:nvPr userDrawn="1"/>
        </p:nvGrpSpPr>
        <p:grpSpPr>
          <a:xfrm>
            <a:off x="1647825" y="6035773"/>
            <a:ext cx="7727992" cy="454358"/>
            <a:chOff x="1647825" y="6035773"/>
            <a:chExt cx="7727992" cy="454358"/>
          </a:xfrm>
        </p:grpSpPr>
        <p:sp>
          <p:nvSpPr>
            <p:cNvPr id="2" name="TextBox 1"/>
            <p:cNvSpPr txBox="1"/>
            <p:nvPr userDrawn="1"/>
          </p:nvSpPr>
          <p:spPr>
            <a:xfrm>
              <a:off x="2108242" y="6077480"/>
              <a:ext cx="726757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fr-CH" sz="18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#AIDS2018 | @</a:t>
              </a:r>
              <a:r>
                <a:rPr lang="fr-CH" sz="1800" dirty="0" err="1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AIDS_conference</a:t>
              </a:r>
              <a:r>
                <a:rPr lang="fr-CH" sz="18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 </a:t>
              </a:r>
              <a:r>
                <a:rPr lang="en-US" sz="1800" kern="12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| www.aids2018.org</a:t>
              </a:r>
            </a:p>
          </p:txBody>
        </p:sp>
        <p:pic>
          <p:nvPicPr>
            <p:cNvPr id="3" name="Picture 2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47825" y="6035773"/>
              <a:ext cx="460417" cy="454358"/>
            </a:xfrm>
            <a:prstGeom prst="rect">
              <a:avLst/>
            </a:prstGeom>
          </p:spPr>
        </p:pic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2844" y="274639"/>
            <a:ext cx="8018313" cy="1143000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0099D2"/>
                </a:solidFill>
                <a:latin typeface="Raleway" panose="020B05030301010600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62844" y="1600201"/>
            <a:ext cx="8018313" cy="4525963"/>
          </a:xfrm>
        </p:spPr>
        <p:txBody>
          <a:bodyPr vert="eaVert"/>
          <a:lstStyle>
            <a:lvl1pPr>
              <a:defRPr>
                <a:latin typeface="Raleway" panose="020B0503030101060003" pitchFamily="34" charset="0"/>
              </a:defRPr>
            </a:lvl1pPr>
            <a:lvl2pPr>
              <a:defRPr>
                <a:latin typeface="Raleway" panose="020B0503030101060003" pitchFamily="34" charset="0"/>
              </a:defRPr>
            </a:lvl2pPr>
            <a:lvl3pPr>
              <a:defRPr>
                <a:latin typeface="Raleway" panose="020B0503030101060003" pitchFamily="34" charset="0"/>
              </a:defRPr>
            </a:lvl3pPr>
            <a:lvl4pPr>
              <a:defRPr>
                <a:latin typeface="Raleway" panose="020B0503030101060003" pitchFamily="34" charset="0"/>
              </a:defRPr>
            </a:lvl4pPr>
            <a:lvl5pPr>
              <a:defRPr>
                <a:latin typeface="Raleway" panose="020B0503030101060003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047" y="6359567"/>
            <a:ext cx="1066968" cy="354242"/>
          </a:xfrm>
          <a:prstGeom prst="rect">
            <a:avLst/>
          </a:prstGeom>
        </p:spPr>
      </p:pic>
      <p:grpSp>
        <p:nvGrpSpPr>
          <p:cNvPr id="4" name="Group 3"/>
          <p:cNvGrpSpPr/>
          <p:nvPr userDrawn="1"/>
        </p:nvGrpSpPr>
        <p:grpSpPr>
          <a:xfrm>
            <a:off x="562844" y="6370078"/>
            <a:ext cx="6789798" cy="333221"/>
            <a:chOff x="562844" y="6370078"/>
            <a:chExt cx="6789798" cy="333221"/>
          </a:xfrm>
        </p:grpSpPr>
        <p:sp>
          <p:nvSpPr>
            <p:cNvPr id="8" name="TextBox 7"/>
            <p:cNvSpPr txBox="1"/>
            <p:nvPr userDrawn="1"/>
          </p:nvSpPr>
          <p:spPr>
            <a:xfrm>
              <a:off x="844967" y="6382800"/>
              <a:ext cx="650767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fr-CH" sz="14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#AIDS2018 | @</a:t>
              </a:r>
              <a:r>
                <a:rPr lang="fr-CH" sz="1400" dirty="0" err="1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AIDS_conference</a:t>
              </a:r>
              <a:r>
                <a:rPr lang="fr-CH" sz="14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 </a:t>
              </a:r>
              <a:r>
                <a:rPr lang="en-US" sz="1400" kern="12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| www.aids2018.org</a:t>
              </a:r>
              <a:endParaRPr lang="en-US" sz="1400" dirty="0">
                <a:solidFill>
                  <a:srgbClr val="ED1C2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  <p:pic>
          <p:nvPicPr>
            <p:cNvPr id="11" name="Picture 10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2844" y="6370078"/>
              <a:ext cx="337665" cy="333221"/>
            </a:xfrm>
            <a:prstGeom prst="rect">
              <a:avLst/>
            </a:prstGeom>
          </p:spPr>
        </p:pic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 b="1">
                <a:solidFill>
                  <a:srgbClr val="0099D2"/>
                </a:solidFill>
                <a:latin typeface="Raleway" panose="020B05030301010600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Raleway" panose="020B0503030101060003" pitchFamily="34" charset="0"/>
              </a:defRPr>
            </a:lvl1pPr>
            <a:lvl2pPr>
              <a:defRPr>
                <a:latin typeface="Raleway" panose="020B0503030101060003" pitchFamily="34" charset="0"/>
              </a:defRPr>
            </a:lvl2pPr>
            <a:lvl3pPr>
              <a:defRPr>
                <a:latin typeface="Raleway" panose="020B0503030101060003" pitchFamily="34" charset="0"/>
              </a:defRPr>
            </a:lvl3pPr>
            <a:lvl4pPr>
              <a:defRPr>
                <a:latin typeface="Raleway" panose="020B0503030101060003" pitchFamily="34" charset="0"/>
              </a:defRPr>
            </a:lvl4pPr>
            <a:lvl5pPr>
              <a:defRPr>
                <a:latin typeface="Raleway" panose="020B0503030101060003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3298" y="6356704"/>
            <a:ext cx="1078471" cy="358060"/>
          </a:xfrm>
          <a:prstGeom prst="rect">
            <a:avLst/>
          </a:prstGeom>
        </p:spPr>
      </p:pic>
      <p:grpSp>
        <p:nvGrpSpPr>
          <p:cNvPr id="4" name="Group 3"/>
          <p:cNvGrpSpPr/>
          <p:nvPr userDrawn="1"/>
        </p:nvGrpSpPr>
        <p:grpSpPr>
          <a:xfrm>
            <a:off x="446359" y="6369124"/>
            <a:ext cx="6919640" cy="333221"/>
            <a:chOff x="446359" y="6369124"/>
            <a:chExt cx="6919640" cy="333221"/>
          </a:xfrm>
        </p:grpSpPr>
        <p:sp>
          <p:nvSpPr>
            <p:cNvPr id="7" name="TextBox 6"/>
            <p:cNvSpPr txBox="1"/>
            <p:nvPr userDrawn="1"/>
          </p:nvSpPr>
          <p:spPr>
            <a:xfrm>
              <a:off x="728482" y="6381846"/>
              <a:ext cx="663751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fr-CH" sz="14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#AIDS2018 | @</a:t>
              </a:r>
              <a:r>
                <a:rPr lang="fr-CH" sz="1400" dirty="0" err="1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AIDS_conference</a:t>
              </a:r>
              <a:r>
                <a:rPr lang="fr-CH" sz="14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 </a:t>
              </a:r>
              <a:r>
                <a:rPr lang="en-US" sz="1400" kern="12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| www.aids2018.org</a:t>
              </a:r>
              <a:endParaRPr lang="en-US" sz="1400" dirty="0">
                <a:solidFill>
                  <a:srgbClr val="ED1C2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  <p:pic>
          <p:nvPicPr>
            <p:cNvPr id="8" name="Picture 7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6359" y="6369124"/>
              <a:ext cx="337665" cy="333221"/>
            </a:xfrm>
            <a:prstGeom prst="rect">
              <a:avLst/>
            </a:prstGeom>
          </p:spPr>
        </p:pic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6"/>
            <a:ext cx="7772400" cy="1470025"/>
          </a:xfrm>
        </p:spPr>
        <p:txBody>
          <a:bodyPr/>
          <a:lstStyle>
            <a:lvl1pPr>
              <a:defRPr>
                <a:solidFill>
                  <a:srgbClr val="0099D2"/>
                </a:solidFill>
                <a:latin typeface="Raleway" panose="020B0503030101060003" pitchFamily="34" charset="0"/>
              </a:defRPr>
            </a:lvl1pPr>
          </a:lstStyle>
          <a:p>
            <a:r>
              <a:rPr lang="en-AU" dirty="0"/>
              <a:t>Click to enter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ED1C24"/>
                </a:solidFill>
                <a:latin typeface="Raleway" panose="020B0503030101060003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dirty="0"/>
              <a:t>Click to enter presenter name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588" y="343814"/>
            <a:ext cx="4112824" cy="1350927"/>
          </a:xfrm>
          <a:prstGeom prst="rect">
            <a:avLst/>
          </a:prstGeom>
        </p:spPr>
      </p:pic>
      <p:grpSp>
        <p:nvGrpSpPr>
          <p:cNvPr id="4" name="Group 3"/>
          <p:cNvGrpSpPr/>
          <p:nvPr userDrawn="1"/>
        </p:nvGrpSpPr>
        <p:grpSpPr>
          <a:xfrm>
            <a:off x="2186377" y="6447071"/>
            <a:ext cx="6551223" cy="333673"/>
            <a:chOff x="3209637" y="6447071"/>
            <a:chExt cx="6551223" cy="333673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3491760" y="6447071"/>
              <a:ext cx="62691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fr-CH" sz="14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#AIDS2018 | @</a:t>
              </a:r>
              <a:r>
                <a:rPr lang="fr-CH" sz="1400" dirty="0" err="1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AIDS_conference</a:t>
              </a:r>
              <a:r>
                <a:rPr lang="fr-CH" sz="1400" baseline="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 </a:t>
              </a:r>
              <a:r>
                <a:rPr lang="en-US" sz="1400" kern="12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| www.aids2018.org</a:t>
              </a:r>
              <a:endParaRPr lang="en-US" sz="1400" dirty="0">
                <a:solidFill>
                  <a:srgbClr val="ED1C2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  <p:pic>
          <p:nvPicPr>
            <p:cNvPr id="11" name="Picture 10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09637" y="6447523"/>
              <a:ext cx="337665" cy="333221"/>
            </a:xfrm>
            <a:prstGeom prst="rect">
              <a:avLst/>
            </a:prstGeom>
          </p:spPr>
        </p:pic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2860" y="274639"/>
            <a:ext cx="8018280" cy="1143000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0099D2"/>
                </a:solidFill>
                <a:latin typeface="Raleway" panose="020B05030301010600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2860" y="1600201"/>
            <a:ext cx="8018280" cy="4525963"/>
          </a:xfrm>
        </p:spPr>
        <p:txBody>
          <a:bodyPr/>
          <a:lstStyle>
            <a:lvl1pPr>
              <a:defRPr>
                <a:latin typeface="Raleway" panose="020B0503030101060003" pitchFamily="34" charset="0"/>
              </a:defRPr>
            </a:lvl1pPr>
            <a:lvl2pPr>
              <a:defRPr>
                <a:latin typeface="Raleway" panose="020B0503030101060003" pitchFamily="34" charset="0"/>
              </a:defRPr>
            </a:lvl2pPr>
            <a:lvl3pPr>
              <a:defRPr>
                <a:latin typeface="Raleway" panose="020B0503030101060003" pitchFamily="34" charset="0"/>
              </a:defRPr>
            </a:lvl3pPr>
            <a:lvl4pPr>
              <a:defRPr>
                <a:latin typeface="Raleway" panose="020B0503030101060003" pitchFamily="34" charset="0"/>
              </a:defRPr>
            </a:lvl4pPr>
            <a:lvl5pPr>
              <a:defRPr>
                <a:latin typeface="Raleway" panose="020B0503030101060003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6296" y="6360363"/>
            <a:ext cx="1078471" cy="358060"/>
          </a:xfrm>
          <a:prstGeom prst="rect">
            <a:avLst/>
          </a:prstGeom>
        </p:spPr>
      </p:pic>
      <p:grpSp>
        <p:nvGrpSpPr>
          <p:cNvPr id="4" name="Group 3"/>
          <p:cNvGrpSpPr/>
          <p:nvPr userDrawn="1"/>
        </p:nvGrpSpPr>
        <p:grpSpPr>
          <a:xfrm>
            <a:off x="562860" y="6372783"/>
            <a:ext cx="6999083" cy="333221"/>
            <a:chOff x="562860" y="6372783"/>
            <a:chExt cx="6999083" cy="333221"/>
          </a:xfrm>
        </p:grpSpPr>
        <p:sp>
          <p:nvSpPr>
            <p:cNvPr id="7" name="TextBox 6"/>
            <p:cNvSpPr txBox="1"/>
            <p:nvPr userDrawn="1"/>
          </p:nvSpPr>
          <p:spPr>
            <a:xfrm>
              <a:off x="844984" y="6385505"/>
              <a:ext cx="671695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fr-CH" sz="1400" dirty="0">
                  <a:solidFill>
                    <a:srgbClr val="FF0000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#AIDS2018 | @</a:t>
              </a:r>
              <a:r>
                <a:rPr lang="fr-CH" sz="1400" dirty="0" err="1">
                  <a:solidFill>
                    <a:srgbClr val="FF0000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AIDS_conference</a:t>
              </a:r>
              <a:r>
                <a:rPr lang="fr-CH" sz="1400" dirty="0">
                  <a:solidFill>
                    <a:srgbClr val="FF0000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 </a:t>
              </a:r>
              <a:r>
                <a:rPr lang="en-US" sz="1400" kern="12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| www.aids2018.org</a:t>
              </a:r>
              <a:endParaRPr lang="en-US" sz="1400" dirty="0">
                <a:solidFill>
                  <a:srgbClr val="ED1C2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  <p:pic>
          <p:nvPicPr>
            <p:cNvPr id="9" name="Picture 8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2860" y="6372783"/>
              <a:ext cx="337665" cy="333221"/>
            </a:xfrm>
            <a:prstGeom prst="rect">
              <a:avLst/>
            </a:prstGeom>
          </p:spPr>
        </p:pic>
      </p:grp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406901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rgbClr val="0099D2"/>
                </a:solidFill>
                <a:latin typeface="Raleway" panose="020B05030301010600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ED1C24"/>
                </a:solidFill>
                <a:latin typeface="Raleway" panose="020B0503030101060003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6296" y="6356704"/>
            <a:ext cx="1078471" cy="358060"/>
          </a:xfrm>
          <a:prstGeom prst="rect">
            <a:avLst/>
          </a:prstGeom>
        </p:spPr>
      </p:pic>
      <p:grpSp>
        <p:nvGrpSpPr>
          <p:cNvPr id="4" name="Group 3"/>
          <p:cNvGrpSpPr/>
          <p:nvPr userDrawn="1"/>
        </p:nvGrpSpPr>
        <p:grpSpPr>
          <a:xfrm>
            <a:off x="685800" y="6369124"/>
            <a:ext cx="6948714" cy="333221"/>
            <a:chOff x="685800" y="6369124"/>
            <a:chExt cx="6948714" cy="333221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967924" y="6381846"/>
              <a:ext cx="666659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fr-CH" sz="14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#AIDS2018 | @</a:t>
              </a:r>
              <a:r>
                <a:rPr lang="fr-CH" sz="1400" dirty="0" err="1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AIDS_conference</a:t>
              </a:r>
              <a:r>
                <a:rPr lang="fr-CH" sz="14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 </a:t>
              </a:r>
              <a:r>
                <a:rPr lang="en-US" sz="1400" kern="12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| www.aids2018.org</a:t>
              </a:r>
              <a:endParaRPr lang="en-US" sz="1400" dirty="0">
                <a:solidFill>
                  <a:srgbClr val="ED1C2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  <p:pic>
          <p:nvPicPr>
            <p:cNvPr id="11" name="Picture 10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5800" y="6369124"/>
              <a:ext cx="337665" cy="333221"/>
            </a:xfrm>
            <a:prstGeom prst="rect">
              <a:avLst/>
            </a:prstGeom>
          </p:spPr>
        </p:pic>
      </p:grp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2897" y="274639"/>
            <a:ext cx="8298205" cy="1143000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0099D2"/>
                </a:solidFill>
                <a:latin typeface="Raleway" panose="020B05030301010600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2897" y="1600201"/>
            <a:ext cx="3836708" cy="4525963"/>
          </a:xfrm>
        </p:spPr>
        <p:txBody>
          <a:bodyPr/>
          <a:lstStyle>
            <a:lvl1pPr>
              <a:defRPr sz="2800">
                <a:latin typeface="Raleway" panose="020B0503030101060003" pitchFamily="34" charset="0"/>
              </a:defRPr>
            </a:lvl1pPr>
            <a:lvl2pPr>
              <a:defRPr sz="2400">
                <a:latin typeface="Raleway" panose="020B0503030101060003" pitchFamily="34" charset="0"/>
              </a:defRPr>
            </a:lvl2pPr>
            <a:lvl3pPr>
              <a:defRPr sz="2000">
                <a:latin typeface="Raleway" panose="020B0503030101060003" pitchFamily="34" charset="0"/>
              </a:defRPr>
            </a:lvl3pPr>
            <a:lvl4pPr>
              <a:defRPr sz="1800">
                <a:latin typeface="Raleway" panose="020B0503030101060003" pitchFamily="34" charset="0"/>
              </a:defRPr>
            </a:lvl4pPr>
            <a:lvl5pPr>
              <a:defRPr sz="1800">
                <a:latin typeface="Raleway" panose="020B0503030101060003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2502" y="1600201"/>
            <a:ext cx="4038600" cy="4525963"/>
          </a:xfrm>
        </p:spPr>
        <p:txBody>
          <a:bodyPr/>
          <a:lstStyle>
            <a:lvl1pPr>
              <a:defRPr sz="2800">
                <a:latin typeface="Raleway" panose="020B0503030101060003" pitchFamily="34" charset="0"/>
              </a:defRPr>
            </a:lvl1pPr>
            <a:lvl2pPr>
              <a:defRPr sz="2400">
                <a:latin typeface="Raleway" panose="020B0503030101060003" pitchFamily="34" charset="0"/>
              </a:defRPr>
            </a:lvl2pPr>
            <a:lvl3pPr>
              <a:defRPr sz="2000">
                <a:latin typeface="Raleway" panose="020B0503030101060003" pitchFamily="34" charset="0"/>
              </a:defRPr>
            </a:lvl3pPr>
            <a:lvl4pPr>
              <a:defRPr sz="1800">
                <a:latin typeface="Raleway" panose="020B0503030101060003" pitchFamily="34" charset="0"/>
              </a:defRPr>
            </a:lvl4pPr>
            <a:lvl5pPr>
              <a:defRPr sz="1800">
                <a:latin typeface="Raleway" panose="020B0503030101060003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6296" y="6356704"/>
            <a:ext cx="1078471" cy="358060"/>
          </a:xfrm>
          <a:prstGeom prst="rect">
            <a:avLst/>
          </a:prstGeom>
        </p:spPr>
      </p:pic>
      <p:grpSp>
        <p:nvGrpSpPr>
          <p:cNvPr id="5" name="Group 4"/>
          <p:cNvGrpSpPr/>
          <p:nvPr userDrawn="1"/>
        </p:nvGrpSpPr>
        <p:grpSpPr>
          <a:xfrm>
            <a:off x="422897" y="6369124"/>
            <a:ext cx="7269674" cy="333221"/>
            <a:chOff x="422897" y="6369124"/>
            <a:chExt cx="7269674" cy="333221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705021" y="6381846"/>
              <a:ext cx="698755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fr-CH" sz="14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#AIDS2018 | @</a:t>
              </a:r>
              <a:r>
                <a:rPr lang="fr-CH" sz="1400" dirty="0" err="1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AIDS_conference</a:t>
              </a:r>
              <a:r>
                <a:rPr lang="fr-CH" sz="14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 </a:t>
              </a:r>
              <a:r>
                <a:rPr lang="en-US" sz="1400" kern="12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| www.aids2018.org</a:t>
              </a:r>
              <a:endParaRPr lang="en-US" sz="1400" dirty="0">
                <a:solidFill>
                  <a:srgbClr val="ED1C2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2897" y="6369124"/>
              <a:ext cx="337665" cy="333221"/>
            </a:xfrm>
            <a:prstGeom prst="rect">
              <a:avLst/>
            </a:prstGeom>
          </p:spPr>
        </p:pic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2844" y="274639"/>
            <a:ext cx="8018313" cy="1143000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0099D2"/>
                </a:solidFill>
                <a:latin typeface="Raleway" panose="020B05030301010600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8241" y="1535113"/>
            <a:ext cx="3838296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8241" y="2174875"/>
            <a:ext cx="383829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39382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39382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6296" y="6360361"/>
            <a:ext cx="1078471" cy="358060"/>
          </a:xfrm>
          <a:prstGeom prst="rect">
            <a:avLst/>
          </a:prstGeom>
        </p:spPr>
      </p:pic>
      <p:grpSp>
        <p:nvGrpSpPr>
          <p:cNvPr id="7" name="Group 6"/>
          <p:cNvGrpSpPr/>
          <p:nvPr userDrawn="1"/>
        </p:nvGrpSpPr>
        <p:grpSpPr>
          <a:xfrm>
            <a:off x="562844" y="6372781"/>
            <a:ext cx="7107956" cy="333221"/>
            <a:chOff x="562844" y="6372781"/>
            <a:chExt cx="7107956" cy="333221"/>
          </a:xfrm>
        </p:grpSpPr>
        <p:sp>
          <p:nvSpPr>
            <p:cNvPr id="12" name="TextBox 11"/>
            <p:cNvSpPr txBox="1"/>
            <p:nvPr userDrawn="1"/>
          </p:nvSpPr>
          <p:spPr>
            <a:xfrm>
              <a:off x="844968" y="6385503"/>
              <a:ext cx="682583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fr-CH" sz="14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#AIDS2018 | @</a:t>
              </a:r>
              <a:r>
                <a:rPr lang="fr-CH" sz="1400" dirty="0" err="1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AIDS_conference</a:t>
              </a:r>
              <a:r>
                <a:rPr lang="fr-CH" sz="14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 </a:t>
              </a:r>
              <a:r>
                <a:rPr lang="en-US" sz="1400" kern="12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| www.aids2018.org</a:t>
              </a:r>
              <a:endParaRPr lang="en-US" sz="1400" dirty="0">
                <a:solidFill>
                  <a:srgbClr val="ED1C2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  <p:pic>
          <p:nvPicPr>
            <p:cNvPr id="13" name="Picture 12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2844" y="6372781"/>
              <a:ext cx="337665" cy="333221"/>
            </a:xfrm>
            <a:prstGeom prst="rect">
              <a:avLst/>
            </a:prstGeom>
          </p:spPr>
        </p:pic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2844" y="274639"/>
            <a:ext cx="8018313" cy="1143000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0099D2"/>
                </a:solidFill>
                <a:latin typeface="Raleway" panose="020B05030301010600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6296" y="6360361"/>
            <a:ext cx="1078471" cy="358060"/>
          </a:xfrm>
          <a:prstGeom prst="rect">
            <a:avLst/>
          </a:prstGeom>
        </p:spPr>
      </p:pic>
      <p:grpSp>
        <p:nvGrpSpPr>
          <p:cNvPr id="3" name="Group 2"/>
          <p:cNvGrpSpPr/>
          <p:nvPr userDrawn="1"/>
        </p:nvGrpSpPr>
        <p:grpSpPr>
          <a:xfrm>
            <a:off x="510887" y="6372781"/>
            <a:ext cx="7130884" cy="333221"/>
            <a:chOff x="510887" y="6372781"/>
            <a:chExt cx="7130884" cy="333221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793011" y="6385503"/>
              <a:ext cx="684876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fr-CH" sz="14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#AIDS2018 | @</a:t>
              </a:r>
              <a:r>
                <a:rPr lang="fr-CH" sz="1400" dirty="0" err="1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AIDS_conference</a:t>
              </a:r>
              <a:r>
                <a:rPr lang="fr-CH" sz="14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 </a:t>
              </a:r>
              <a:r>
                <a:rPr lang="en-US" sz="1400" kern="12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| www.aids2018.org</a:t>
              </a:r>
              <a:endParaRPr lang="en-US" sz="1400" dirty="0">
                <a:solidFill>
                  <a:srgbClr val="ED1C2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  <p:pic>
          <p:nvPicPr>
            <p:cNvPr id="10" name="Picture 9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0887" y="6372781"/>
              <a:ext cx="337665" cy="333221"/>
            </a:xfrm>
            <a:prstGeom prst="rect">
              <a:avLst/>
            </a:prstGeom>
          </p:spPr>
        </p:pic>
      </p:grp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7973" y="273049"/>
            <a:ext cx="2797026" cy="1162051"/>
          </a:xfrm>
        </p:spPr>
        <p:txBody>
          <a:bodyPr anchor="b"/>
          <a:lstStyle>
            <a:lvl1pPr algn="l">
              <a:defRPr sz="2000" b="1">
                <a:solidFill>
                  <a:srgbClr val="0099D2"/>
                </a:solidFill>
                <a:latin typeface="Raleway" panose="020B05030301010600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04503" y="273052"/>
            <a:ext cx="5111750" cy="5853113"/>
          </a:xfrm>
        </p:spPr>
        <p:txBody>
          <a:bodyPr/>
          <a:lstStyle>
            <a:lvl1pPr>
              <a:defRPr sz="3200">
                <a:latin typeface="Raleway" panose="020B0503030101060003" pitchFamily="34" charset="0"/>
              </a:defRPr>
            </a:lvl1pPr>
            <a:lvl2pPr>
              <a:defRPr sz="2800">
                <a:latin typeface="Raleway" panose="020B0503030101060003" pitchFamily="34" charset="0"/>
              </a:defRPr>
            </a:lvl2pPr>
            <a:lvl3pPr>
              <a:defRPr sz="2400">
                <a:latin typeface="Raleway" panose="020B0503030101060003" pitchFamily="34" charset="0"/>
              </a:defRPr>
            </a:lvl3pPr>
            <a:lvl4pPr>
              <a:defRPr sz="2000">
                <a:latin typeface="Raleway" panose="020B0503030101060003" pitchFamily="34" charset="0"/>
              </a:defRPr>
            </a:lvl4pPr>
            <a:lvl5pPr>
              <a:defRPr sz="2000">
                <a:latin typeface="Raleway" panose="020B0503030101060003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7973" y="1435102"/>
            <a:ext cx="2797026" cy="4691063"/>
          </a:xfrm>
        </p:spPr>
        <p:txBody>
          <a:bodyPr/>
          <a:lstStyle>
            <a:lvl1pPr marL="0" indent="0">
              <a:buNone/>
              <a:defRPr sz="1400">
                <a:latin typeface="Raleway" panose="020B0503030101060003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6296" y="6356704"/>
            <a:ext cx="1078471" cy="358060"/>
          </a:xfrm>
          <a:prstGeom prst="rect">
            <a:avLst/>
          </a:prstGeom>
        </p:spPr>
      </p:pic>
      <p:grpSp>
        <p:nvGrpSpPr>
          <p:cNvPr id="5" name="Group 4"/>
          <p:cNvGrpSpPr/>
          <p:nvPr userDrawn="1"/>
        </p:nvGrpSpPr>
        <p:grpSpPr>
          <a:xfrm>
            <a:off x="563366" y="6369124"/>
            <a:ext cx="7129204" cy="333221"/>
            <a:chOff x="563366" y="6369124"/>
            <a:chExt cx="7129204" cy="333221"/>
          </a:xfrm>
        </p:grpSpPr>
        <p:sp>
          <p:nvSpPr>
            <p:cNvPr id="11" name="TextBox 10"/>
            <p:cNvSpPr txBox="1"/>
            <p:nvPr userDrawn="1"/>
          </p:nvSpPr>
          <p:spPr>
            <a:xfrm>
              <a:off x="845489" y="6381846"/>
              <a:ext cx="684708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fr-CH" sz="14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#AIDS2018 | @</a:t>
              </a:r>
              <a:r>
                <a:rPr lang="fr-CH" sz="1400" dirty="0" err="1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AIDS_conference</a:t>
              </a:r>
              <a:r>
                <a:rPr lang="fr-CH" sz="14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 </a:t>
              </a:r>
              <a:r>
                <a:rPr lang="en-US" sz="1400" kern="12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| www.aids2018.org</a:t>
              </a:r>
              <a:endParaRPr lang="en-US" sz="1400" dirty="0">
                <a:solidFill>
                  <a:srgbClr val="ED1C2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3366" y="6369124"/>
              <a:ext cx="337665" cy="333221"/>
            </a:xfrm>
            <a:prstGeom prst="rect">
              <a:avLst/>
            </a:prstGeom>
          </p:spPr>
        </p:pic>
      </p:grp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4800600"/>
            <a:ext cx="5486400" cy="566739"/>
          </a:xfrm>
        </p:spPr>
        <p:txBody>
          <a:bodyPr anchor="b"/>
          <a:lstStyle>
            <a:lvl1pPr algn="l">
              <a:defRPr sz="2000" b="1">
                <a:solidFill>
                  <a:srgbClr val="0099D2"/>
                </a:solidFill>
                <a:latin typeface="Raleway" panose="020B05030301010600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Raleway" panose="020B0503030101060003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5367338"/>
            <a:ext cx="5486400" cy="804863"/>
          </a:xfrm>
        </p:spPr>
        <p:txBody>
          <a:bodyPr/>
          <a:lstStyle>
            <a:lvl1pPr marL="0" indent="0">
              <a:buNone/>
              <a:defRPr sz="1400">
                <a:latin typeface="Raleway" panose="020B0503030101060003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6296" y="6356704"/>
            <a:ext cx="1078471" cy="358060"/>
          </a:xfrm>
          <a:prstGeom prst="rect">
            <a:avLst/>
          </a:prstGeom>
        </p:spPr>
      </p:pic>
      <p:grpSp>
        <p:nvGrpSpPr>
          <p:cNvPr id="5" name="Group 4"/>
          <p:cNvGrpSpPr/>
          <p:nvPr userDrawn="1"/>
        </p:nvGrpSpPr>
        <p:grpSpPr>
          <a:xfrm>
            <a:off x="866487" y="6369124"/>
            <a:ext cx="6251203" cy="333221"/>
            <a:chOff x="866487" y="6369124"/>
            <a:chExt cx="6251203" cy="333221"/>
          </a:xfrm>
        </p:grpSpPr>
        <p:sp>
          <p:nvSpPr>
            <p:cNvPr id="11" name="TextBox 10"/>
            <p:cNvSpPr txBox="1"/>
            <p:nvPr userDrawn="1"/>
          </p:nvSpPr>
          <p:spPr>
            <a:xfrm>
              <a:off x="1148611" y="6381846"/>
              <a:ext cx="596907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fr-CH" sz="14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#AIDS2018 | @</a:t>
              </a:r>
              <a:r>
                <a:rPr lang="fr-CH" sz="1400" dirty="0" err="1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AIDS_conference</a:t>
              </a:r>
              <a:r>
                <a:rPr lang="fr-CH" sz="14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 </a:t>
              </a:r>
              <a:r>
                <a:rPr lang="en-US" sz="1400" kern="12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| www.aids2018.org</a:t>
              </a:r>
              <a:endParaRPr lang="en-US" sz="1400" dirty="0">
                <a:solidFill>
                  <a:srgbClr val="ED1C2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6487" y="6369124"/>
              <a:ext cx="337665" cy="333221"/>
            </a:xfrm>
            <a:prstGeom prst="rect">
              <a:avLst/>
            </a:prstGeom>
          </p:spPr>
        </p:pic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2206DA-4705-844F-8F0B-F43945BCDB1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6" r:id="rId8"/>
    <p:sldLayoutId id="2147483657" r:id="rId9"/>
    <p:sldLayoutId id="2147483658" r:id="rId10"/>
    <p:sldLayoutId id="2147483660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000" b="1" kern="1200">
          <a:solidFill>
            <a:srgbClr val="0099D2"/>
          </a:solidFill>
          <a:latin typeface="Raleway" panose="020B0503030101060003" pitchFamily="34" charset="0"/>
          <a:ea typeface="+mj-ea"/>
          <a:cs typeface="Arial" pitchFamily="34" charset="0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Calibri" panose="020F0502020204030204" pitchFamily="34" charset="0"/>
          <a:ea typeface="+mn-ea"/>
          <a:cs typeface="Arial" pitchFamily="34" charset="0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Calibri" panose="020F0502020204030204" pitchFamily="34" charset="0"/>
          <a:ea typeface="+mn-ea"/>
          <a:cs typeface="Arial" pitchFamily="34" charset="0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Calibri" panose="020F0502020204030204" pitchFamily="34" charset="0"/>
          <a:ea typeface="+mn-ea"/>
          <a:cs typeface="Arial" pitchFamily="34" charset="0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Calibri" panose="020F0502020204030204" pitchFamily="34" charset="0"/>
          <a:ea typeface="+mn-ea"/>
          <a:cs typeface="Arial" pitchFamily="34" charset="0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Calibri" panose="020F0502020204030204" pitchFamily="34" charset="0"/>
          <a:ea typeface="+mn-ea"/>
          <a:cs typeface="Arial" pitchFamily="34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2269B42-F8BD-4B82-BE72-A3CA6B7A81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8965" y="934923"/>
            <a:ext cx="8816009" cy="1143000"/>
          </a:xfrm>
        </p:spPr>
        <p:txBody>
          <a:bodyPr>
            <a:noAutofit/>
          </a:bodyPr>
          <a:lstStyle/>
          <a:p>
            <a:r>
              <a:rPr lang="en-US" sz="3600" dirty="0"/>
              <a:t>Increased methadone dose reduces illicit drug injection among HIV negative methadone clients in Myanmar</a:t>
            </a:r>
            <a:br>
              <a:rPr lang="en-US" sz="3600" dirty="0"/>
            </a:br>
            <a:endParaRPr lang="en-US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432CC19-F10D-425C-9323-E43A0C3A42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8965" y="2200494"/>
            <a:ext cx="8736496" cy="3822700"/>
          </a:xfrm>
        </p:spPr>
        <p:txBody>
          <a:bodyPr>
            <a:normAutofit/>
          </a:bodyPr>
          <a:lstStyle/>
          <a:p>
            <a:endParaRPr lang="en-US" sz="2800" dirty="0"/>
          </a:p>
          <a:p>
            <a:pPr marL="0" lvl="0" indent="0" algn="ctr">
              <a:buNone/>
            </a:pPr>
            <a:r>
              <a:rPr lang="en-US" sz="2800" u="sng" dirty="0"/>
              <a:t>Sun Tun</a:t>
            </a:r>
            <a:r>
              <a:rPr lang="en-US" sz="2800" baseline="30000" dirty="0"/>
              <a:t>1,2</a:t>
            </a:r>
            <a:r>
              <a:rPr lang="en-US" sz="2800" dirty="0"/>
              <a:t>, B. Vicknasingam</a:t>
            </a:r>
            <a:r>
              <a:rPr lang="en-US" sz="2800" baseline="30000" dirty="0"/>
              <a:t>2</a:t>
            </a:r>
            <a:r>
              <a:rPr lang="en-US" sz="2800" dirty="0"/>
              <a:t>, </a:t>
            </a:r>
          </a:p>
          <a:p>
            <a:pPr marL="0" lvl="0" indent="0" algn="ctr">
              <a:buNone/>
            </a:pPr>
            <a:r>
              <a:rPr lang="en-US" sz="2800" dirty="0" err="1"/>
              <a:t>Darshan</a:t>
            </a:r>
            <a:r>
              <a:rPr lang="en-US" sz="2800" dirty="0"/>
              <a:t> Singh</a:t>
            </a:r>
            <a:r>
              <a:rPr lang="en-US" sz="2800" baseline="30000" dirty="0"/>
              <a:t>2</a:t>
            </a:r>
          </a:p>
          <a:p>
            <a:pPr lvl="0"/>
            <a:endParaRPr lang="en-US" sz="2400" dirty="0"/>
          </a:p>
          <a:p>
            <a:pPr lvl="0"/>
            <a:endParaRPr lang="en-US" sz="2400" dirty="0"/>
          </a:p>
          <a:p>
            <a:pPr marL="0" lvl="0" indent="0">
              <a:buNone/>
            </a:pPr>
            <a:r>
              <a:rPr lang="en-US" sz="1700" i="1" baseline="30000" dirty="0"/>
              <a:t>1</a:t>
            </a:r>
            <a:r>
              <a:rPr lang="en-US" sz="1700" i="1" dirty="0"/>
              <a:t> Myanmar Medical Association, Yangon, Myanmar </a:t>
            </a:r>
            <a:endParaRPr lang="en-US" sz="1700" dirty="0"/>
          </a:p>
          <a:p>
            <a:pPr marL="0" lvl="0" indent="0">
              <a:buNone/>
            </a:pPr>
            <a:r>
              <a:rPr lang="en-US" sz="1700" i="1" baseline="30000" dirty="0"/>
              <a:t>2</a:t>
            </a:r>
            <a:r>
              <a:rPr lang="en-US" sz="1700" i="1" dirty="0"/>
              <a:t> Centre for Drug Research, </a:t>
            </a:r>
            <a:r>
              <a:rPr lang="en-US" sz="1700" i="1" dirty="0" err="1"/>
              <a:t>Universiti</a:t>
            </a:r>
            <a:r>
              <a:rPr lang="en-US" sz="1700" i="1" dirty="0"/>
              <a:t> </a:t>
            </a:r>
            <a:r>
              <a:rPr lang="en-US" sz="1700" i="1" dirty="0" err="1"/>
              <a:t>Sains</a:t>
            </a:r>
            <a:r>
              <a:rPr lang="en-US" sz="1700" i="1" dirty="0"/>
              <a:t> Malaysia, Penang, Malaysia </a:t>
            </a:r>
          </a:p>
          <a:p>
            <a:pPr marL="0" lvl="0" indent="0">
              <a:buNone/>
            </a:pPr>
            <a:endParaRPr lang="en-US" sz="1700" i="1" dirty="0"/>
          </a:p>
          <a:p>
            <a:pPr marL="0" lvl="0" indent="0">
              <a:buNone/>
            </a:pPr>
            <a:r>
              <a:rPr lang="en-US" sz="1700" dirty="0"/>
              <a:t>TUAD0103</a:t>
            </a:r>
          </a:p>
        </p:txBody>
      </p:sp>
    </p:spTree>
    <p:extLst>
      <p:ext uri="{BB962C8B-B14F-4D97-AF65-F5344CB8AC3E}">
        <p14:creationId xmlns:p14="http://schemas.microsoft.com/office/powerpoint/2010/main" val="5828900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92A76CE-24B2-46FB-A503-8F7AC827F1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4236" y="242063"/>
            <a:ext cx="8719842" cy="1143000"/>
          </a:xfrm>
        </p:spPr>
        <p:txBody>
          <a:bodyPr>
            <a:noAutofit/>
          </a:bodyPr>
          <a:lstStyle/>
          <a:p>
            <a:pPr algn="l"/>
            <a:r>
              <a:rPr lang="en-US" sz="2800" dirty="0"/>
              <a:t>Analysis (I) Regression analysis</a:t>
            </a:r>
            <a:r>
              <a:rPr lang="en-US" sz="2800"/>
              <a:t>:</a:t>
            </a:r>
            <a:r>
              <a:rPr lang="en-US" sz="2800" u="sng"/>
              <a:t>   </a:t>
            </a:r>
            <a:r>
              <a:rPr lang="en-US" sz="2800" u="sng" smtClean="0"/>
              <a:t> Increased </a:t>
            </a:r>
            <a:r>
              <a:rPr lang="en-US" sz="2800" u="sng" dirty="0"/>
              <a:t>methadone dose</a:t>
            </a:r>
            <a:r>
              <a:rPr lang="en-US" sz="2800" u="sng" dirty="0">
                <a:sym typeface="Wingdings" panose="05000000000000000000" pitchFamily="2" charset="2"/>
              </a:rPr>
              <a:t> </a:t>
            </a:r>
            <a:r>
              <a:rPr lang="en-US" sz="2800" dirty="0"/>
              <a:t/>
            </a:r>
            <a:br>
              <a:rPr lang="en-US" sz="2800" dirty="0"/>
            </a:br>
            <a:endParaRPr 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668DC6E-FF01-49AA-9A1D-7BD59FCD8F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xmlns="" id="{F7AF73C9-1F46-4040-A440-F756112F12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567100"/>
              </p:ext>
            </p:extLst>
          </p:nvPr>
        </p:nvGraphicFramePr>
        <p:xfrm>
          <a:off x="149237" y="1528871"/>
          <a:ext cx="8724840" cy="1452063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945424">
                  <a:extLst>
                    <a:ext uri="{9D8B030D-6E8A-4147-A177-3AD203B41FA5}">
                      <a16:colId xmlns:a16="http://schemas.microsoft.com/office/drawing/2014/main" xmlns="" val="751008887"/>
                    </a:ext>
                  </a:extLst>
                </a:gridCol>
                <a:gridCol w="2715821">
                  <a:extLst>
                    <a:ext uri="{9D8B030D-6E8A-4147-A177-3AD203B41FA5}">
                      <a16:colId xmlns:a16="http://schemas.microsoft.com/office/drawing/2014/main" xmlns="" val="2650595750"/>
                    </a:ext>
                  </a:extLst>
                </a:gridCol>
                <a:gridCol w="2063595">
                  <a:extLst>
                    <a:ext uri="{9D8B030D-6E8A-4147-A177-3AD203B41FA5}">
                      <a16:colId xmlns:a16="http://schemas.microsoft.com/office/drawing/2014/main" xmlns="" val="243424044"/>
                    </a:ext>
                  </a:extLst>
                </a:gridCol>
              </a:tblGrid>
              <a:tr h="50718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 Outcome in 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HIV (-)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Coefficient (95%)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 P- value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827480417"/>
                  </a:ext>
                </a:extLst>
              </a:tr>
              <a:tr h="875412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kern="1200" dirty="0">
                          <a:solidFill>
                            <a:srgbClr val="FF0000"/>
                          </a:solidFill>
                          <a:latin typeface="Bauhaus 93" panose="04030905020B02020C02" pitchFamily="82" charset="0"/>
                          <a:ea typeface="+mn-ea"/>
                          <a:cs typeface="Times New Roman" panose="02020603050405020304" pitchFamily="18" charset="0"/>
                        </a:rPr>
                        <a:t>   </a:t>
                      </a:r>
                      <a:r>
                        <a:rPr lang="en-US" sz="280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decreased 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morphine </a:t>
                      </a:r>
                      <a:r>
                        <a:rPr lang="en-US" sz="2800" dirty="0"/>
                        <a:t>in the urine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err="1"/>
                        <a:t>Coef</a:t>
                      </a:r>
                      <a:r>
                        <a:rPr lang="en-US" sz="2800" dirty="0"/>
                        <a:t>: -15.7</a:t>
                      </a:r>
                    </a:p>
                    <a:p>
                      <a:r>
                        <a:rPr lang="en-US" sz="2000" dirty="0"/>
                        <a:t>(95%CI: -26.5 to -5.0)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P= 0.005**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085457942"/>
                  </a:ext>
                </a:extLst>
              </a:tr>
            </a:tbl>
          </a:graphicData>
        </a:graphic>
      </p:graphicFrame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D84BF831-5601-44ED-8E67-D42D75717C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975" y="2173272"/>
            <a:ext cx="384048" cy="451257"/>
          </a:xfrm>
          <a:prstGeom prst="rect">
            <a:avLst/>
          </a:prstGeom>
        </p:spPr>
      </p:pic>
      <p:sp>
        <p:nvSpPr>
          <p:cNvPr id="9" name="Arrow: Up 8">
            <a:extLst>
              <a:ext uri="{FF2B5EF4-FFF2-40B4-BE49-F238E27FC236}">
                <a16:creationId xmlns:a16="http://schemas.microsoft.com/office/drawing/2014/main" xmlns="" id="{D39F07E0-F5D4-46BF-B736-1186A95C2689}"/>
              </a:ext>
            </a:extLst>
          </p:cNvPr>
          <p:cNvSpPr/>
          <p:nvPr/>
        </p:nvSpPr>
        <p:spPr>
          <a:xfrm>
            <a:off x="5088481" y="122675"/>
            <a:ext cx="302629" cy="362601"/>
          </a:xfrm>
          <a:prstGeom prst="upArrow">
            <a:avLst/>
          </a:prstGeom>
          <a:solidFill>
            <a:srgbClr val="00B05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xmlns="" id="{8CDB2F1D-659E-4566-94CF-AB4B3DC6E98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9839883"/>
              </p:ext>
            </p:extLst>
          </p:nvPr>
        </p:nvGraphicFramePr>
        <p:xfrm>
          <a:off x="154235" y="3472252"/>
          <a:ext cx="8724840" cy="2396943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988107">
                  <a:extLst>
                    <a:ext uri="{9D8B030D-6E8A-4147-A177-3AD203B41FA5}">
                      <a16:colId xmlns:a16="http://schemas.microsoft.com/office/drawing/2014/main" xmlns="" val="751008887"/>
                    </a:ext>
                  </a:extLst>
                </a:gridCol>
                <a:gridCol w="2677099">
                  <a:extLst>
                    <a:ext uri="{9D8B030D-6E8A-4147-A177-3AD203B41FA5}">
                      <a16:colId xmlns:a16="http://schemas.microsoft.com/office/drawing/2014/main" xmlns="" val="2650595750"/>
                    </a:ext>
                  </a:extLst>
                </a:gridCol>
                <a:gridCol w="2059634">
                  <a:extLst>
                    <a:ext uri="{9D8B030D-6E8A-4147-A177-3AD203B41FA5}">
                      <a16:colId xmlns:a16="http://schemas.microsoft.com/office/drawing/2014/main" xmlns="" val="243424044"/>
                    </a:ext>
                  </a:extLst>
                </a:gridCol>
              </a:tblGrid>
              <a:tr h="50718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 Outcome in 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HIV (+)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Coefficient (95%)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 P- value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827480417"/>
                  </a:ext>
                </a:extLst>
              </a:tr>
              <a:tr h="88869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decreased 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morphine </a:t>
                      </a:r>
                      <a:r>
                        <a:rPr lang="en-US" sz="2800" dirty="0"/>
                        <a:t>in the urine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err="1"/>
                        <a:t>Coef</a:t>
                      </a:r>
                      <a:r>
                        <a:rPr lang="en-US" sz="2800" dirty="0"/>
                        <a:t>: -34.0 </a:t>
                      </a:r>
                    </a:p>
                    <a:p>
                      <a:r>
                        <a:rPr lang="en-US" sz="2000" dirty="0"/>
                        <a:t>(95%CI: -64.0 to -4.0)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P= 0.027**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574036793"/>
                  </a:ext>
                </a:extLst>
              </a:tr>
              <a:tr h="875412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2800" dirty="0"/>
                        <a:t>    longer duration on methadone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err="1"/>
                        <a:t>Coef</a:t>
                      </a:r>
                      <a:r>
                        <a:rPr lang="en-US" sz="2800" dirty="0"/>
                        <a:t>: 35.1</a:t>
                      </a:r>
                    </a:p>
                    <a:p>
                      <a:r>
                        <a:rPr lang="en-US" sz="2000" dirty="0"/>
                        <a:t>(95%CI: 7.7 to 62.4)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P= 0.013**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261888826"/>
                  </a:ext>
                </a:extLst>
              </a:tr>
            </a:tbl>
          </a:graphicData>
        </a:graphic>
      </p:graphicFrame>
      <p:pic>
        <p:nvPicPr>
          <p:cNvPr id="12" name="Picture 11">
            <a:extLst>
              <a:ext uri="{FF2B5EF4-FFF2-40B4-BE49-F238E27FC236}">
                <a16:creationId xmlns:a16="http://schemas.microsoft.com/office/drawing/2014/main" xmlns="" id="{8F6F6B5A-87EE-4E66-93BB-C7F6751A2DB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9237" y="4062768"/>
            <a:ext cx="384048" cy="451257"/>
          </a:xfrm>
          <a:prstGeom prst="rect">
            <a:avLst/>
          </a:prstGeom>
        </p:spPr>
      </p:pic>
      <p:sp>
        <p:nvSpPr>
          <p:cNvPr id="13" name="Arrow: Up 12">
            <a:extLst>
              <a:ext uri="{FF2B5EF4-FFF2-40B4-BE49-F238E27FC236}">
                <a16:creationId xmlns:a16="http://schemas.microsoft.com/office/drawing/2014/main" xmlns="" id="{7AA27122-1B4A-4870-A59F-F5381F7B7200}"/>
              </a:ext>
            </a:extLst>
          </p:cNvPr>
          <p:cNvSpPr/>
          <p:nvPr/>
        </p:nvSpPr>
        <p:spPr>
          <a:xfrm>
            <a:off x="172259" y="4963294"/>
            <a:ext cx="302629" cy="362601"/>
          </a:xfrm>
          <a:prstGeom prst="upArrow">
            <a:avLst/>
          </a:prstGeom>
          <a:solidFill>
            <a:srgbClr val="00B05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98799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288ACB2-3CC0-43FA-B60E-A42FFB7867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898" y="241829"/>
            <a:ext cx="9076204" cy="621667"/>
          </a:xfrm>
        </p:spPr>
        <p:txBody>
          <a:bodyPr>
            <a:normAutofit fontScale="90000"/>
          </a:bodyPr>
          <a:lstStyle/>
          <a:p>
            <a:pPr algn="l"/>
            <a:r>
              <a:rPr lang="en-US" sz="3600" dirty="0">
                <a:solidFill>
                  <a:srgbClr val="00B0F0"/>
                </a:solidFill>
              </a:rPr>
              <a:t>Analysis (II) </a:t>
            </a:r>
            <a:r>
              <a:rPr lang="en-GB" sz="3600" dirty="0">
                <a:solidFill>
                  <a:srgbClr val="00B0F0"/>
                </a:solidFill>
              </a:rPr>
              <a:t>Kaplan-Meier Survival Analysis</a:t>
            </a:r>
            <a:r>
              <a:rPr lang="en-GB" dirty="0">
                <a:solidFill>
                  <a:schemeClr val="accent1"/>
                </a:solidFill>
              </a:rPr>
              <a:t/>
            </a:r>
            <a:br>
              <a:rPr lang="en-GB" dirty="0">
                <a:solidFill>
                  <a:schemeClr val="accent1"/>
                </a:solidFill>
              </a:rPr>
            </a:br>
            <a:endParaRPr lang="en-GB" dirty="0">
              <a:solidFill>
                <a:schemeClr val="tx1"/>
              </a:solidFill>
            </a:endParaRPr>
          </a:p>
        </p:txBody>
      </p:sp>
      <p:grpSp>
        <p:nvGrpSpPr>
          <p:cNvPr id="46" name="Group 45">
            <a:extLst>
              <a:ext uri="{FF2B5EF4-FFF2-40B4-BE49-F238E27FC236}">
                <a16:creationId xmlns:a16="http://schemas.microsoft.com/office/drawing/2014/main" xmlns="" id="{21D20F51-E4FE-4E26-B512-8F561B06A74B}"/>
              </a:ext>
            </a:extLst>
          </p:cNvPr>
          <p:cNvGrpSpPr/>
          <p:nvPr/>
        </p:nvGrpSpPr>
        <p:grpSpPr>
          <a:xfrm>
            <a:off x="1123720" y="984308"/>
            <a:ext cx="7205031" cy="5048656"/>
            <a:chOff x="1998663" y="1976438"/>
            <a:chExt cx="5146675" cy="3773487"/>
          </a:xfrm>
        </p:grpSpPr>
        <p:grpSp>
          <p:nvGrpSpPr>
            <p:cNvPr id="6" name="Group 4">
              <a:extLst>
                <a:ext uri="{FF2B5EF4-FFF2-40B4-BE49-F238E27FC236}">
                  <a16:creationId xmlns:a16="http://schemas.microsoft.com/office/drawing/2014/main" xmlns="" id="{40C5F37B-3E90-4827-B07B-4C2FB6BC241F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1998663" y="1976438"/>
              <a:ext cx="5146675" cy="3773487"/>
              <a:chOff x="1259" y="1245"/>
              <a:chExt cx="3242" cy="2377"/>
            </a:xfrm>
          </p:grpSpPr>
          <p:sp>
            <p:nvSpPr>
              <p:cNvPr id="7" name="AutoShape 3">
                <a:extLst>
                  <a:ext uri="{FF2B5EF4-FFF2-40B4-BE49-F238E27FC236}">
                    <a16:creationId xmlns:a16="http://schemas.microsoft.com/office/drawing/2014/main" xmlns="" id="{0A086A5C-2C89-4F48-BF9C-5124C67F7B76}"/>
                  </a:ext>
                </a:extLst>
              </p:cNvPr>
              <p:cNvSpPr>
                <a:spLocks noChangeAspect="1" noChangeArrowheads="1" noTextEdit="1"/>
              </p:cNvSpPr>
              <p:nvPr/>
            </p:nvSpPr>
            <p:spPr bwMode="auto">
              <a:xfrm>
                <a:off x="1259" y="1245"/>
                <a:ext cx="3242" cy="23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sz="3200"/>
              </a:p>
            </p:txBody>
          </p:sp>
          <p:sp>
            <p:nvSpPr>
              <p:cNvPr id="8" name="Rectangle 5">
                <a:extLst>
                  <a:ext uri="{FF2B5EF4-FFF2-40B4-BE49-F238E27FC236}">
                    <a16:creationId xmlns:a16="http://schemas.microsoft.com/office/drawing/2014/main" xmlns="" id="{277305E9-EF88-405A-AE73-3DC0F4D8AF5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95" y="1280"/>
                <a:ext cx="3172" cy="2305"/>
              </a:xfrm>
              <a:prstGeom prst="rect">
                <a:avLst/>
              </a:prstGeom>
              <a:solidFill>
                <a:srgbClr val="EAF2F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sz="3200"/>
              </a:p>
            </p:txBody>
          </p:sp>
          <p:sp>
            <p:nvSpPr>
              <p:cNvPr id="9" name="Rectangle 6">
                <a:extLst>
                  <a:ext uri="{FF2B5EF4-FFF2-40B4-BE49-F238E27FC236}">
                    <a16:creationId xmlns:a16="http://schemas.microsoft.com/office/drawing/2014/main" xmlns="" id="{568B0FEC-9426-47CE-9950-B828C700113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97" y="1283"/>
                <a:ext cx="3166" cy="2301"/>
              </a:xfrm>
              <a:prstGeom prst="rect">
                <a:avLst/>
              </a:prstGeom>
              <a:solidFill>
                <a:srgbClr val="EAF2F3"/>
              </a:solidFill>
              <a:ln w="6350">
                <a:solidFill>
                  <a:srgbClr val="EAF2F3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sz="3200"/>
              </a:p>
            </p:txBody>
          </p:sp>
          <p:sp>
            <p:nvSpPr>
              <p:cNvPr id="10" name="Rectangle 7">
                <a:extLst>
                  <a:ext uri="{FF2B5EF4-FFF2-40B4-BE49-F238E27FC236}">
                    <a16:creationId xmlns:a16="http://schemas.microsoft.com/office/drawing/2014/main" xmlns="" id="{48E997C4-9475-4B0E-A3C3-4019C2800DE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30" y="1504"/>
                <a:ext cx="2852" cy="1563"/>
              </a:xfrm>
              <a:prstGeom prst="rect">
                <a:avLst/>
              </a:prstGeom>
              <a:solidFill>
                <a:srgbClr val="FFFFFF"/>
              </a:solidFill>
              <a:ln w="6350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sz="3200"/>
              </a:p>
            </p:txBody>
          </p:sp>
          <p:sp>
            <p:nvSpPr>
              <p:cNvPr id="11" name="Line 8">
                <a:extLst>
                  <a:ext uri="{FF2B5EF4-FFF2-40B4-BE49-F238E27FC236}">
                    <a16:creationId xmlns:a16="http://schemas.microsoft.com/office/drawing/2014/main" xmlns="" id="{E412A2A1-27F8-4F3A-A4C4-3302551018E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30" y="3019"/>
                <a:ext cx="2854" cy="0"/>
              </a:xfrm>
              <a:prstGeom prst="line">
                <a:avLst/>
              </a:prstGeom>
              <a:noFill/>
              <a:ln w="12700">
                <a:solidFill>
                  <a:srgbClr val="EAF2F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sz="3200"/>
              </a:p>
            </p:txBody>
          </p:sp>
          <p:sp>
            <p:nvSpPr>
              <p:cNvPr id="12" name="Line 9">
                <a:extLst>
                  <a:ext uri="{FF2B5EF4-FFF2-40B4-BE49-F238E27FC236}">
                    <a16:creationId xmlns:a16="http://schemas.microsoft.com/office/drawing/2014/main" xmlns="" id="{0D50513B-3278-438A-935C-486982C2EA9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30" y="2652"/>
                <a:ext cx="2854" cy="0"/>
              </a:xfrm>
              <a:prstGeom prst="line">
                <a:avLst/>
              </a:prstGeom>
              <a:noFill/>
              <a:ln w="12700">
                <a:solidFill>
                  <a:srgbClr val="EAF2F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sz="3200"/>
              </a:p>
            </p:txBody>
          </p:sp>
          <p:sp>
            <p:nvSpPr>
              <p:cNvPr id="13" name="Line 10">
                <a:extLst>
                  <a:ext uri="{FF2B5EF4-FFF2-40B4-BE49-F238E27FC236}">
                    <a16:creationId xmlns:a16="http://schemas.microsoft.com/office/drawing/2014/main" xmlns="" id="{E70E7A40-C381-4986-8D8D-750F286B513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30" y="2286"/>
                <a:ext cx="2854" cy="0"/>
              </a:xfrm>
              <a:prstGeom prst="line">
                <a:avLst/>
              </a:prstGeom>
              <a:noFill/>
              <a:ln w="12700">
                <a:solidFill>
                  <a:srgbClr val="EAF2F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sz="3200" dirty="0"/>
              </a:p>
            </p:txBody>
          </p:sp>
          <p:sp>
            <p:nvSpPr>
              <p:cNvPr id="14" name="Line 11">
                <a:extLst>
                  <a:ext uri="{FF2B5EF4-FFF2-40B4-BE49-F238E27FC236}">
                    <a16:creationId xmlns:a16="http://schemas.microsoft.com/office/drawing/2014/main" xmlns="" id="{C93C8D9C-1685-479E-9CA0-A2321F61381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30" y="1921"/>
                <a:ext cx="2854" cy="0"/>
              </a:xfrm>
              <a:prstGeom prst="line">
                <a:avLst/>
              </a:prstGeom>
              <a:noFill/>
              <a:ln w="12700">
                <a:solidFill>
                  <a:srgbClr val="EAF2F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sz="3200"/>
              </a:p>
            </p:txBody>
          </p:sp>
          <p:sp>
            <p:nvSpPr>
              <p:cNvPr id="15" name="Line 12">
                <a:extLst>
                  <a:ext uri="{FF2B5EF4-FFF2-40B4-BE49-F238E27FC236}">
                    <a16:creationId xmlns:a16="http://schemas.microsoft.com/office/drawing/2014/main" xmlns="" id="{015FE326-54AA-435F-ACC1-4A696B2B16A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30" y="1554"/>
                <a:ext cx="2854" cy="0"/>
              </a:xfrm>
              <a:prstGeom prst="line">
                <a:avLst/>
              </a:prstGeom>
              <a:noFill/>
              <a:ln w="12700">
                <a:solidFill>
                  <a:srgbClr val="EAF2F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sz="3200"/>
              </a:p>
            </p:txBody>
          </p:sp>
          <p:sp>
            <p:nvSpPr>
              <p:cNvPr id="16" name="Freeform 13">
                <a:extLst>
                  <a:ext uri="{FF2B5EF4-FFF2-40B4-BE49-F238E27FC236}">
                    <a16:creationId xmlns:a16="http://schemas.microsoft.com/office/drawing/2014/main" xmlns="" id="{8C8A90BD-13F1-407A-AF9A-D11CAB1D94C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80" y="1554"/>
                <a:ext cx="1523" cy="1248"/>
              </a:xfrm>
              <a:custGeom>
                <a:avLst/>
                <a:gdLst>
                  <a:gd name="T0" fmla="*/ 0 w 793"/>
                  <a:gd name="T1" fmla="*/ 0 h 650"/>
                  <a:gd name="T2" fmla="*/ 96 w 793"/>
                  <a:gd name="T3" fmla="*/ 0 h 650"/>
                  <a:gd name="T4" fmla="*/ 120 w 793"/>
                  <a:gd name="T5" fmla="*/ 18 h 650"/>
                  <a:gd name="T6" fmla="*/ 134 w 793"/>
                  <a:gd name="T7" fmla="*/ 43 h 650"/>
                  <a:gd name="T8" fmla="*/ 144 w 793"/>
                  <a:gd name="T9" fmla="*/ 49 h 650"/>
                  <a:gd name="T10" fmla="*/ 163 w 793"/>
                  <a:gd name="T11" fmla="*/ 80 h 650"/>
                  <a:gd name="T12" fmla="*/ 168 w 793"/>
                  <a:gd name="T13" fmla="*/ 87 h 650"/>
                  <a:gd name="T14" fmla="*/ 192 w 793"/>
                  <a:gd name="T15" fmla="*/ 100 h 650"/>
                  <a:gd name="T16" fmla="*/ 201 w 793"/>
                  <a:gd name="T17" fmla="*/ 168 h 650"/>
                  <a:gd name="T18" fmla="*/ 215 w 793"/>
                  <a:gd name="T19" fmla="*/ 183 h 650"/>
                  <a:gd name="T20" fmla="*/ 239 w 793"/>
                  <a:gd name="T21" fmla="*/ 212 h 650"/>
                  <a:gd name="T22" fmla="*/ 249 w 793"/>
                  <a:gd name="T23" fmla="*/ 266 h 650"/>
                  <a:gd name="T24" fmla="*/ 263 w 793"/>
                  <a:gd name="T25" fmla="*/ 274 h 650"/>
                  <a:gd name="T26" fmla="*/ 287 w 793"/>
                  <a:gd name="T27" fmla="*/ 274 h 650"/>
                  <a:gd name="T28" fmla="*/ 301 w 793"/>
                  <a:gd name="T29" fmla="*/ 352 h 650"/>
                  <a:gd name="T30" fmla="*/ 311 w 793"/>
                  <a:gd name="T31" fmla="*/ 362 h 650"/>
                  <a:gd name="T32" fmla="*/ 335 w 793"/>
                  <a:gd name="T33" fmla="*/ 400 h 650"/>
                  <a:gd name="T34" fmla="*/ 359 w 793"/>
                  <a:gd name="T35" fmla="*/ 400 h 650"/>
                  <a:gd name="T36" fmla="*/ 383 w 793"/>
                  <a:gd name="T37" fmla="*/ 400 h 650"/>
                  <a:gd name="T38" fmla="*/ 387 w 793"/>
                  <a:gd name="T39" fmla="*/ 457 h 650"/>
                  <a:gd name="T40" fmla="*/ 406 w 793"/>
                  <a:gd name="T41" fmla="*/ 457 h 650"/>
                  <a:gd name="T42" fmla="*/ 430 w 793"/>
                  <a:gd name="T43" fmla="*/ 457 h 650"/>
                  <a:gd name="T44" fmla="*/ 478 w 793"/>
                  <a:gd name="T45" fmla="*/ 473 h 650"/>
                  <a:gd name="T46" fmla="*/ 493 w 793"/>
                  <a:gd name="T47" fmla="*/ 511 h 650"/>
                  <a:gd name="T48" fmla="*/ 502 w 793"/>
                  <a:gd name="T49" fmla="*/ 511 h 650"/>
                  <a:gd name="T50" fmla="*/ 507 w 793"/>
                  <a:gd name="T51" fmla="*/ 537 h 650"/>
                  <a:gd name="T52" fmla="*/ 574 w 793"/>
                  <a:gd name="T53" fmla="*/ 537 h 650"/>
                  <a:gd name="T54" fmla="*/ 598 w 793"/>
                  <a:gd name="T55" fmla="*/ 537 h 650"/>
                  <a:gd name="T56" fmla="*/ 631 w 793"/>
                  <a:gd name="T57" fmla="*/ 537 h 650"/>
                  <a:gd name="T58" fmla="*/ 669 w 793"/>
                  <a:gd name="T59" fmla="*/ 537 h 650"/>
                  <a:gd name="T60" fmla="*/ 765 w 793"/>
                  <a:gd name="T61" fmla="*/ 593 h 650"/>
                  <a:gd name="T62" fmla="*/ 793 w 793"/>
                  <a:gd name="T63" fmla="*/ 650 h 6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793" h="650"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96" y="0"/>
                    </a:lnTo>
                    <a:lnTo>
                      <a:pt x="96" y="18"/>
                    </a:lnTo>
                    <a:lnTo>
                      <a:pt x="120" y="18"/>
                    </a:lnTo>
                    <a:lnTo>
                      <a:pt x="120" y="43"/>
                    </a:lnTo>
                    <a:lnTo>
                      <a:pt x="134" y="43"/>
                    </a:lnTo>
                    <a:lnTo>
                      <a:pt x="134" y="49"/>
                    </a:lnTo>
                    <a:lnTo>
                      <a:pt x="144" y="49"/>
                    </a:lnTo>
                    <a:lnTo>
                      <a:pt x="144" y="80"/>
                    </a:lnTo>
                    <a:lnTo>
                      <a:pt x="163" y="80"/>
                    </a:lnTo>
                    <a:lnTo>
                      <a:pt x="163" y="87"/>
                    </a:lnTo>
                    <a:lnTo>
                      <a:pt x="168" y="87"/>
                    </a:lnTo>
                    <a:lnTo>
                      <a:pt x="168" y="100"/>
                    </a:lnTo>
                    <a:lnTo>
                      <a:pt x="192" y="100"/>
                    </a:lnTo>
                    <a:lnTo>
                      <a:pt x="192" y="168"/>
                    </a:lnTo>
                    <a:lnTo>
                      <a:pt x="201" y="168"/>
                    </a:lnTo>
                    <a:lnTo>
                      <a:pt x="201" y="183"/>
                    </a:lnTo>
                    <a:lnTo>
                      <a:pt x="215" y="183"/>
                    </a:lnTo>
                    <a:lnTo>
                      <a:pt x="215" y="212"/>
                    </a:lnTo>
                    <a:lnTo>
                      <a:pt x="239" y="212"/>
                    </a:lnTo>
                    <a:lnTo>
                      <a:pt x="239" y="266"/>
                    </a:lnTo>
                    <a:lnTo>
                      <a:pt x="249" y="266"/>
                    </a:lnTo>
                    <a:lnTo>
                      <a:pt x="249" y="274"/>
                    </a:lnTo>
                    <a:lnTo>
                      <a:pt x="263" y="274"/>
                    </a:lnTo>
                    <a:lnTo>
                      <a:pt x="263" y="274"/>
                    </a:lnTo>
                    <a:lnTo>
                      <a:pt x="287" y="274"/>
                    </a:lnTo>
                    <a:lnTo>
                      <a:pt x="287" y="352"/>
                    </a:lnTo>
                    <a:lnTo>
                      <a:pt x="301" y="352"/>
                    </a:lnTo>
                    <a:lnTo>
                      <a:pt x="301" y="362"/>
                    </a:lnTo>
                    <a:lnTo>
                      <a:pt x="311" y="362"/>
                    </a:lnTo>
                    <a:lnTo>
                      <a:pt x="311" y="400"/>
                    </a:lnTo>
                    <a:lnTo>
                      <a:pt x="335" y="400"/>
                    </a:lnTo>
                    <a:lnTo>
                      <a:pt x="335" y="400"/>
                    </a:lnTo>
                    <a:lnTo>
                      <a:pt x="359" y="400"/>
                    </a:lnTo>
                    <a:lnTo>
                      <a:pt x="359" y="400"/>
                    </a:lnTo>
                    <a:lnTo>
                      <a:pt x="383" y="400"/>
                    </a:lnTo>
                    <a:lnTo>
                      <a:pt x="383" y="457"/>
                    </a:lnTo>
                    <a:lnTo>
                      <a:pt x="387" y="457"/>
                    </a:lnTo>
                    <a:lnTo>
                      <a:pt x="387" y="457"/>
                    </a:lnTo>
                    <a:lnTo>
                      <a:pt x="406" y="457"/>
                    </a:lnTo>
                    <a:lnTo>
                      <a:pt x="406" y="457"/>
                    </a:lnTo>
                    <a:lnTo>
                      <a:pt x="430" y="457"/>
                    </a:lnTo>
                    <a:lnTo>
                      <a:pt x="430" y="473"/>
                    </a:lnTo>
                    <a:lnTo>
                      <a:pt x="478" y="473"/>
                    </a:lnTo>
                    <a:lnTo>
                      <a:pt x="478" y="511"/>
                    </a:lnTo>
                    <a:lnTo>
                      <a:pt x="493" y="511"/>
                    </a:lnTo>
                    <a:lnTo>
                      <a:pt x="493" y="511"/>
                    </a:lnTo>
                    <a:lnTo>
                      <a:pt x="502" y="511"/>
                    </a:lnTo>
                    <a:lnTo>
                      <a:pt x="502" y="537"/>
                    </a:lnTo>
                    <a:lnTo>
                      <a:pt x="507" y="537"/>
                    </a:lnTo>
                    <a:lnTo>
                      <a:pt x="507" y="537"/>
                    </a:lnTo>
                    <a:lnTo>
                      <a:pt x="574" y="537"/>
                    </a:lnTo>
                    <a:lnTo>
                      <a:pt x="574" y="537"/>
                    </a:lnTo>
                    <a:lnTo>
                      <a:pt x="598" y="537"/>
                    </a:lnTo>
                    <a:lnTo>
                      <a:pt x="598" y="537"/>
                    </a:lnTo>
                    <a:lnTo>
                      <a:pt x="631" y="537"/>
                    </a:lnTo>
                    <a:lnTo>
                      <a:pt x="631" y="537"/>
                    </a:lnTo>
                    <a:lnTo>
                      <a:pt x="669" y="537"/>
                    </a:lnTo>
                    <a:lnTo>
                      <a:pt x="669" y="593"/>
                    </a:lnTo>
                    <a:lnTo>
                      <a:pt x="765" y="593"/>
                    </a:lnTo>
                    <a:lnTo>
                      <a:pt x="765" y="650"/>
                    </a:lnTo>
                    <a:lnTo>
                      <a:pt x="793" y="650"/>
                    </a:lnTo>
                    <a:lnTo>
                      <a:pt x="793" y="650"/>
                    </a:lnTo>
                  </a:path>
                </a:pathLst>
              </a:custGeom>
              <a:noFill/>
              <a:ln w="12700">
                <a:solidFill>
                  <a:srgbClr val="1A476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sz="3200"/>
              </a:p>
            </p:txBody>
          </p:sp>
          <p:sp>
            <p:nvSpPr>
              <p:cNvPr id="17" name="Freeform 14">
                <a:extLst>
                  <a:ext uri="{FF2B5EF4-FFF2-40B4-BE49-F238E27FC236}">
                    <a16:creationId xmlns:a16="http://schemas.microsoft.com/office/drawing/2014/main" xmlns="" id="{9AB1A698-127E-45C0-A9D7-2624EE45153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80" y="1554"/>
                <a:ext cx="2754" cy="1342"/>
              </a:xfrm>
              <a:custGeom>
                <a:avLst/>
                <a:gdLst>
                  <a:gd name="T0" fmla="*/ 0 w 1434"/>
                  <a:gd name="T1" fmla="*/ 0 h 699"/>
                  <a:gd name="T2" fmla="*/ 215 w 1434"/>
                  <a:gd name="T3" fmla="*/ 0 h 699"/>
                  <a:gd name="T4" fmla="*/ 239 w 1434"/>
                  <a:gd name="T5" fmla="*/ 31 h 699"/>
                  <a:gd name="T6" fmla="*/ 263 w 1434"/>
                  <a:gd name="T7" fmla="*/ 31 h 699"/>
                  <a:gd name="T8" fmla="*/ 268 w 1434"/>
                  <a:gd name="T9" fmla="*/ 42 h 699"/>
                  <a:gd name="T10" fmla="*/ 311 w 1434"/>
                  <a:gd name="T11" fmla="*/ 52 h 699"/>
                  <a:gd name="T12" fmla="*/ 335 w 1434"/>
                  <a:gd name="T13" fmla="*/ 63 h 699"/>
                  <a:gd name="T14" fmla="*/ 349 w 1434"/>
                  <a:gd name="T15" fmla="*/ 85 h 699"/>
                  <a:gd name="T16" fmla="*/ 359 w 1434"/>
                  <a:gd name="T17" fmla="*/ 96 h 699"/>
                  <a:gd name="T18" fmla="*/ 373 w 1434"/>
                  <a:gd name="T19" fmla="*/ 96 h 699"/>
                  <a:gd name="T20" fmla="*/ 383 w 1434"/>
                  <a:gd name="T21" fmla="*/ 108 h 699"/>
                  <a:gd name="T22" fmla="*/ 406 w 1434"/>
                  <a:gd name="T23" fmla="*/ 154 h 699"/>
                  <a:gd name="T24" fmla="*/ 411 w 1434"/>
                  <a:gd name="T25" fmla="*/ 189 h 699"/>
                  <a:gd name="T26" fmla="*/ 430 w 1434"/>
                  <a:gd name="T27" fmla="*/ 201 h 699"/>
                  <a:gd name="T28" fmla="*/ 478 w 1434"/>
                  <a:gd name="T29" fmla="*/ 213 h 699"/>
                  <a:gd name="T30" fmla="*/ 483 w 1434"/>
                  <a:gd name="T31" fmla="*/ 225 h 699"/>
                  <a:gd name="T32" fmla="*/ 502 w 1434"/>
                  <a:gd name="T33" fmla="*/ 225 h 699"/>
                  <a:gd name="T34" fmla="*/ 526 w 1434"/>
                  <a:gd name="T35" fmla="*/ 225 h 699"/>
                  <a:gd name="T36" fmla="*/ 550 w 1434"/>
                  <a:gd name="T37" fmla="*/ 250 h 699"/>
                  <a:gd name="T38" fmla="*/ 574 w 1434"/>
                  <a:gd name="T39" fmla="*/ 275 h 699"/>
                  <a:gd name="T40" fmla="*/ 598 w 1434"/>
                  <a:gd name="T41" fmla="*/ 287 h 699"/>
                  <a:gd name="T42" fmla="*/ 621 w 1434"/>
                  <a:gd name="T43" fmla="*/ 287 h 699"/>
                  <a:gd name="T44" fmla="*/ 645 w 1434"/>
                  <a:gd name="T45" fmla="*/ 314 h 699"/>
                  <a:gd name="T46" fmla="*/ 669 w 1434"/>
                  <a:gd name="T47" fmla="*/ 342 h 699"/>
                  <a:gd name="T48" fmla="*/ 693 w 1434"/>
                  <a:gd name="T49" fmla="*/ 376 h 699"/>
                  <a:gd name="T50" fmla="*/ 717 w 1434"/>
                  <a:gd name="T51" fmla="*/ 393 h 699"/>
                  <a:gd name="T52" fmla="*/ 741 w 1434"/>
                  <a:gd name="T53" fmla="*/ 410 h 699"/>
                  <a:gd name="T54" fmla="*/ 765 w 1434"/>
                  <a:gd name="T55" fmla="*/ 426 h 699"/>
                  <a:gd name="T56" fmla="*/ 793 w 1434"/>
                  <a:gd name="T57" fmla="*/ 426 h 699"/>
                  <a:gd name="T58" fmla="*/ 813 w 1434"/>
                  <a:gd name="T59" fmla="*/ 446 h 699"/>
                  <a:gd name="T60" fmla="*/ 836 w 1434"/>
                  <a:gd name="T61" fmla="*/ 466 h 699"/>
                  <a:gd name="T62" fmla="*/ 884 w 1434"/>
                  <a:gd name="T63" fmla="*/ 487 h 699"/>
                  <a:gd name="T64" fmla="*/ 932 w 1434"/>
                  <a:gd name="T65" fmla="*/ 510 h 699"/>
                  <a:gd name="T66" fmla="*/ 956 w 1434"/>
                  <a:gd name="T67" fmla="*/ 535 h 699"/>
                  <a:gd name="T68" fmla="*/ 1028 w 1434"/>
                  <a:gd name="T69" fmla="*/ 564 h 699"/>
                  <a:gd name="T70" fmla="*/ 1099 w 1434"/>
                  <a:gd name="T71" fmla="*/ 592 h 699"/>
                  <a:gd name="T72" fmla="*/ 1123 w 1434"/>
                  <a:gd name="T73" fmla="*/ 592 h 699"/>
                  <a:gd name="T74" fmla="*/ 1195 w 1434"/>
                  <a:gd name="T75" fmla="*/ 635 h 699"/>
                  <a:gd name="T76" fmla="*/ 1242 w 1434"/>
                  <a:gd name="T77" fmla="*/ 635 h 699"/>
                  <a:gd name="T78" fmla="*/ 1434 w 1434"/>
                  <a:gd name="T79" fmla="*/ 699 h 6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1434" h="699"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215" y="0"/>
                    </a:lnTo>
                    <a:lnTo>
                      <a:pt x="215" y="31"/>
                    </a:lnTo>
                    <a:lnTo>
                      <a:pt x="239" y="31"/>
                    </a:lnTo>
                    <a:lnTo>
                      <a:pt x="239" y="31"/>
                    </a:lnTo>
                    <a:lnTo>
                      <a:pt x="263" y="31"/>
                    </a:lnTo>
                    <a:lnTo>
                      <a:pt x="263" y="42"/>
                    </a:lnTo>
                    <a:lnTo>
                      <a:pt x="268" y="42"/>
                    </a:lnTo>
                    <a:lnTo>
                      <a:pt x="268" y="52"/>
                    </a:lnTo>
                    <a:lnTo>
                      <a:pt x="311" y="52"/>
                    </a:lnTo>
                    <a:lnTo>
                      <a:pt x="311" y="63"/>
                    </a:lnTo>
                    <a:lnTo>
                      <a:pt x="335" y="63"/>
                    </a:lnTo>
                    <a:lnTo>
                      <a:pt x="335" y="85"/>
                    </a:lnTo>
                    <a:lnTo>
                      <a:pt x="349" y="85"/>
                    </a:lnTo>
                    <a:lnTo>
                      <a:pt x="349" y="96"/>
                    </a:lnTo>
                    <a:lnTo>
                      <a:pt x="359" y="96"/>
                    </a:lnTo>
                    <a:lnTo>
                      <a:pt x="359" y="96"/>
                    </a:lnTo>
                    <a:lnTo>
                      <a:pt x="373" y="96"/>
                    </a:lnTo>
                    <a:lnTo>
                      <a:pt x="373" y="108"/>
                    </a:lnTo>
                    <a:lnTo>
                      <a:pt x="383" y="108"/>
                    </a:lnTo>
                    <a:lnTo>
                      <a:pt x="383" y="154"/>
                    </a:lnTo>
                    <a:lnTo>
                      <a:pt x="406" y="154"/>
                    </a:lnTo>
                    <a:lnTo>
                      <a:pt x="406" y="189"/>
                    </a:lnTo>
                    <a:lnTo>
                      <a:pt x="411" y="189"/>
                    </a:lnTo>
                    <a:lnTo>
                      <a:pt x="411" y="201"/>
                    </a:lnTo>
                    <a:lnTo>
                      <a:pt x="430" y="201"/>
                    </a:lnTo>
                    <a:lnTo>
                      <a:pt x="430" y="213"/>
                    </a:lnTo>
                    <a:lnTo>
                      <a:pt x="478" y="213"/>
                    </a:lnTo>
                    <a:lnTo>
                      <a:pt x="478" y="225"/>
                    </a:lnTo>
                    <a:lnTo>
                      <a:pt x="483" y="225"/>
                    </a:lnTo>
                    <a:lnTo>
                      <a:pt x="483" y="225"/>
                    </a:lnTo>
                    <a:lnTo>
                      <a:pt x="502" y="225"/>
                    </a:lnTo>
                    <a:lnTo>
                      <a:pt x="502" y="225"/>
                    </a:lnTo>
                    <a:lnTo>
                      <a:pt x="526" y="225"/>
                    </a:lnTo>
                    <a:lnTo>
                      <a:pt x="526" y="250"/>
                    </a:lnTo>
                    <a:lnTo>
                      <a:pt x="550" y="250"/>
                    </a:lnTo>
                    <a:lnTo>
                      <a:pt x="550" y="275"/>
                    </a:lnTo>
                    <a:lnTo>
                      <a:pt x="574" y="275"/>
                    </a:lnTo>
                    <a:lnTo>
                      <a:pt x="574" y="287"/>
                    </a:lnTo>
                    <a:lnTo>
                      <a:pt x="598" y="287"/>
                    </a:lnTo>
                    <a:lnTo>
                      <a:pt x="598" y="287"/>
                    </a:lnTo>
                    <a:lnTo>
                      <a:pt x="621" y="287"/>
                    </a:lnTo>
                    <a:lnTo>
                      <a:pt x="621" y="314"/>
                    </a:lnTo>
                    <a:lnTo>
                      <a:pt x="645" y="314"/>
                    </a:lnTo>
                    <a:lnTo>
                      <a:pt x="645" y="342"/>
                    </a:lnTo>
                    <a:lnTo>
                      <a:pt x="669" y="342"/>
                    </a:lnTo>
                    <a:lnTo>
                      <a:pt x="669" y="376"/>
                    </a:lnTo>
                    <a:lnTo>
                      <a:pt x="693" y="376"/>
                    </a:lnTo>
                    <a:lnTo>
                      <a:pt x="693" y="393"/>
                    </a:lnTo>
                    <a:lnTo>
                      <a:pt x="717" y="393"/>
                    </a:lnTo>
                    <a:lnTo>
                      <a:pt x="717" y="410"/>
                    </a:lnTo>
                    <a:lnTo>
                      <a:pt x="741" y="410"/>
                    </a:lnTo>
                    <a:lnTo>
                      <a:pt x="741" y="426"/>
                    </a:lnTo>
                    <a:lnTo>
                      <a:pt x="765" y="426"/>
                    </a:lnTo>
                    <a:lnTo>
                      <a:pt x="765" y="426"/>
                    </a:lnTo>
                    <a:lnTo>
                      <a:pt x="793" y="426"/>
                    </a:lnTo>
                    <a:lnTo>
                      <a:pt x="793" y="446"/>
                    </a:lnTo>
                    <a:lnTo>
                      <a:pt x="813" y="446"/>
                    </a:lnTo>
                    <a:lnTo>
                      <a:pt x="813" y="466"/>
                    </a:lnTo>
                    <a:lnTo>
                      <a:pt x="836" y="466"/>
                    </a:lnTo>
                    <a:lnTo>
                      <a:pt x="836" y="487"/>
                    </a:lnTo>
                    <a:lnTo>
                      <a:pt x="884" y="487"/>
                    </a:lnTo>
                    <a:lnTo>
                      <a:pt x="884" y="510"/>
                    </a:lnTo>
                    <a:lnTo>
                      <a:pt x="932" y="510"/>
                    </a:lnTo>
                    <a:lnTo>
                      <a:pt x="932" y="535"/>
                    </a:lnTo>
                    <a:lnTo>
                      <a:pt x="956" y="535"/>
                    </a:lnTo>
                    <a:lnTo>
                      <a:pt x="956" y="564"/>
                    </a:lnTo>
                    <a:lnTo>
                      <a:pt x="1028" y="564"/>
                    </a:lnTo>
                    <a:lnTo>
                      <a:pt x="1028" y="592"/>
                    </a:lnTo>
                    <a:lnTo>
                      <a:pt x="1099" y="592"/>
                    </a:lnTo>
                    <a:lnTo>
                      <a:pt x="1099" y="592"/>
                    </a:lnTo>
                    <a:lnTo>
                      <a:pt x="1123" y="592"/>
                    </a:lnTo>
                    <a:lnTo>
                      <a:pt x="1123" y="635"/>
                    </a:lnTo>
                    <a:lnTo>
                      <a:pt x="1195" y="635"/>
                    </a:lnTo>
                    <a:lnTo>
                      <a:pt x="1195" y="635"/>
                    </a:lnTo>
                    <a:lnTo>
                      <a:pt x="1242" y="635"/>
                    </a:lnTo>
                    <a:lnTo>
                      <a:pt x="1242" y="699"/>
                    </a:lnTo>
                    <a:lnTo>
                      <a:pt x="1434" y="699"/>
                    </a:lnTo>
                    <a:lnTo>
                      <a:pt x="1434" y="699"/>
                    </a:lnTo>
                  </a:path>
                </a:pathLst>
              </a:custGeom>
              <a:noFill/>
              <a:ln w="12700">
                <a:solidFill>
                  <a:srgbClr val="90353B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sz="3200" b="1" dirty="0"/>
              </a:p>
            </p:txBody>
          </p:sp>
          <p:sp>
            <p:nvSpPr>
              <p:cNvPr id="18" name="Line 15">
                <a:extLst>
                  <a:ext uri="{FF2B5EF4-FFF2-40B4-BE49-F238E27FC236}">
                    <a16:creationId xmlns:a16="http://schemas.microsoft.com/office/drawing/2014/main" xmlns="" id="{979D6882-ECF5-4DD2-A8C9-F04BFA4517F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530" y="1504"/>
                <a:ext cx="0" cy="1565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sz="3200"/>
              </a:p>
            </p:txBody>
          </p:sp>
          <p:sp>
            <p:nvSpPr>
              <p:cNvPr id="19" name="Line 16">
                <a:extLst>
                  <a:ext uri="{FF2B5EF4-FFF2-40B4-BE49-F238E27FC236}">
                    <a16:creationId xmlns:a16="http://schemas.microsoft.com/office/drawing/2014/main" xmlns="" id="{4D87C722-9BC9-473F-A647-5AB4EBEB690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497" y="3019"/>
                <a:ext cx="33" cy="0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sz="3200"/>
              </a:p>
            </p:txBody>
          </p:sp>
          <p:sp>
            <p:nvSpPr>
              <p:cNvPr id="20" name="Rectangle 17">
                <a:extLst>
                  <a:ext uri="{FF2B5EF4-FFF2-40B4-BE49-F238E27FC236}">
                    <a16:creationId xmlns:a16="http://schemas.microsoft.com/office/drawing/2014/main" xmlns="" id="{081E5BB6-C8BF-4776-83A8-254A2C5D869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6200000">
                <a:off x="1354" y="2948"/>
                <a:ext cx="176" cy="1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4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0.00</a:t>
                </a:r>
                <a:endParaRPr kumimoji="0" lang="en-US" altLang="en-US" sz="3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1" name="Line 18">
                <a:extLst>
                  <a:ext uri="{FF2B5EF4-FFF2-40B4-BE49-F238E27FC236}">
                    <a16:creationId xmlns:a16="http://schemas.microsoft.com/office/drawing/2014/main" xmlns="" id="{36616D93-CDA7-4FC4-84FF-8A6C62A9ACD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497" y="2652"/>
                <a:ext cx="33" cy="0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sz="3200"/>
              </a:p>
            </p:txBody>
          </p:sp>
          <p:sp>
            <p:nvSpPr>
              <p:cNvPr id="22" name="Rectangle 19">
                <a:extLst>
                  <a:ext uri="{FF2B5EF4-FFF2-40B4-BE49-F238E27FC236}">
                    <a16:creationId xmlns:a16="http://schemas.microsoft.com/office/drawing/2014/main" xmlns="" id="{BC9AFE06-907C-4499-8A57-8CD9E809D62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6200000">
                <a:off x="1354" y="2580"/>
                <a:ext cx="176" cy="1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4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0.25</a:t>
                </a:r>
                <a:endParaRPr kumimoji="0" lang="en-US" altLang="en-US" sz="3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3" name="Line 20">
                <a:extLst>
                  <a:ext uri="{FF2B5EF4-FFF2-40B4-BE49-F238E27FC236}">
                    <a16:creationId xmlns:a16="http://schemas.microsoft.com/office/drawing/2014/main" xmlns="" id="{D8F652A6-AA0C-4C45-AE1A-6873354284D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497" y="2286"/>
                <a:ext cx="33" cy="0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sz="3200"/>
              </a:p>
            </p:txBody>
          </p:sp>
          <p:sp>
            <p:nvSpPr>
              <p:cNvPr id="24" name="Rectangle 21">
                <a:extLst>
                  <a:ext uri="{FF2B5EF4-FFF2-40B4-BE49-F238E27FC236}">
                    <a16:creationId xmlns:a16="http://schemas.microsoft.com/office/drawing/2014/main" xmlns="" id="{88176EA2-2226-4E71-ACA4-ACE44C3DA0F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6200000">
                <a:off x="1354" y="2214"/>
                <a:ext cx="176" cy="1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4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0.50</a:t>
                </a:r>
                <a:endParaRPr kumimoji="0" lang="en-US" altLang="en-US" sz="3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5" name="Line 22">
                <a:extLst>
                  <a:ext uri="{FF2B5EF4-FFF2-40B4-BE49-F238E27FC236}">
                    <a16:creationId xmlns:a16="http://schemas.microsoft.com/office/drawing/2014/main" xmlns="" id="{398EC3ED-8DFF-45A8-BF13-7F611C1E8EF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497" y="1921"/>
                <a:ext cx="33" cy="0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sz="3200"/>
              </a:p>
            </p:txBody>
          </p:sp>
          <p:sp>
            <p:nvSpPr>
              <p:cNvPr id="26" name="Rectangle 23">
                <a:extLst>
                  <a:ext uri="{FF2B5EF4-FFF2-40B4-BE49-F238E27FC236}">
                    <a16:creationId xmlns:a16="http://schemas.microsoft.com/office/drawing/2014/main" xmlns="" id="{8F3612A3-9F5F-4BE3-84A7-1140A7B1D48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6200000">
                <a:off x="1354" y="1850"/>
                <a:ext cx="176" cy="1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4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0.75</a:t>
                </a:r>
                <a:endParaRPr kumimoji="0" lang="en-US" altLang="en-US" sz="3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7" name="Line 24">
                <a:extLst>
                  <a:ext uri="{FF2B5EF4-FFF2-40B4-BE49-F238E27FC236}">
                    <a16:creationId xmlns:a16="http://schemas.microsoft.com/office/drawing/2014/main" xmlns="" id="{E325CB63-FCB7-4D8A-950B-1E980394E75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497" y="1554"/>
                <a:ext cx="33" cy="0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sz="3200"/>
              </a:p>
            </p:txBody>
          </p:sp>
          <p:sp>
            <p:nvSpPr>
              <p:cNvPr id="28" name="Rectangle 25">
                <a:extLst>
                  <a:ext uri="{FF2B5EF4-FFF2-40B4-BE49-F238E27FC236}">
                    <a16:creationId xmlns:a16="http://schemas.microsoft.com/office/drawing/2014/main" xmlns="" id="{F66F46B6-AB70-4FE8-B3FA-61E579C3440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6200000">
                <a:off x="1354" y="1482"/>
                <a:ext cx="176" cy="1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4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1.00</a:t>
                </a:r>
                <a:endParaRPr kumimoji="0" lang="en-US" altLang="en-US" sz="3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9" name="Line 26">
                <a:extLst>
                  <a:ext uri="{FF2B5EF4-FFF2-40B4-BE49-F238E27FC236}">
                    <a16:creationId xmlns:a16="http://schemas.microsoft.com/office/drawing/2014/main" xmlns="" id="{5B524B60-F69C-41EF-B3A3-C3320B3E726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30" y="3069"/>
                <a:ext cx="2854" cy="0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sz="3200"/>
              </a:p>
            </p:txBody>
          </p:sp>
          <p:sp>
            <p:nvSpPr>
              <p:cNvPr id="30" name="Line 27">
                <a:extLst>
                  <a:ext uri="{FF2B5EF4-FFF2-40B4-BE49-F238E27FC236}">
                    <a16:creationId xmlns:a16="http://schemas.microsoft.com/office/drawing/2014/main" xmlns="" id="{05D1EAF2-9722-4DBB-9EF8-5C6A4D197F7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80" y="3069"/>
                <a:ext cx="0" cy="33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sz="3200"/>
              </a:p>
            </p:txBody>
          </p:sp>
          <p:sp>
            <p:nvSpPr>
              <p:cNvPr id="31" name="Rectangle 28">
                <a:extLst>
                  <a:ext uri="{FF2B5EF4-FFF2-40B4-BE49-F238E27FC236}">
                    <a16:creationId xmlns:a16="http://schemas.microsoft.com/office/drawing/2014/main" xmlns="" id="{FDFEAEF4-0B39-48E2-A45C-327857DDBF5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59" y="3117"/>
                <a:ext cx="47" cy="10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4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0</a:t>
                </a:r>
                <a:endParaRPr kumimoji="0" lang="en-US" altLang="en-US" sz="3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2" name="Line 29">
                <a:extLst>
                  <a:ext uri="{FF2B5EF4-FFF2-40B4-BE49-F238E27FC236}">
                    <a16:creationId xmlns:a16="http://schemas.microsoft.com/office/drawing/2014/main" xmlns="" id="{96A3640C-D68B-4EA5-8215-AF919714148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498" y="3069"/>
                <a:ext cx="0" cy="33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sz="3200"/>
              </a:p>
            </p:txBody>
          </p:sp>
          <p:sp>
            <p:nvSpPr>
              <p:cNvPr id="33" name="Rectangle 30">
                <a:extLst>
                  <a:ext uri="{FF2B5EF4-FFF2-40B4-BE49-F238E27FC236}">
                    <a16:creationId xmlns:a16="http://schemas.microsoft.com/office/drawing/2014/main" xmlns="" id="{F42164B0-95A0-4BF0-9CBF-5426DED6FAE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33" y="3117"/>
                <a:ext cx="142" cy="10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4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100</a:t>
                </a:r>
                <a:endParaRPr kumimoji="0" lang="en-US" altLang="en-US" sz="3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4" name="Line 31">
                <a:extLst>
                  <a:ext uri="{FF2B5EF4-FFF2-40B4-BE49-F238E27FC236}">
                    <a16:creationId xmlns:a16="http://schemas.microsoft.com/office/drawing/2014/main" xmlns="" id="{BA9E880E-5FDC-40C0-8FD3-4B9A04359E6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416" y="3069"/>
                <a:ext cx="0" cy="33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sz="3200"/>
              </a:p>
            </p:txBody>
          </p:sp>
          <p:sp>
            <p:nvSpPr>
              <p:cNvPr id="35" name="Rectangle 32">
                <a:extLst>
                  <a:ext uri="{FF2B5EF4-FFF2-40B4-BE49-F238E27FC236}">
                    <a16:creationId xmlns:a16="http://schemas.microsoft.com/office/drawing/2014/main" xmlns="" id="{AC01CB45-5267-42B7-8B9D-CFDFA82047D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51" y="3117"/>
                <a:ext cx="142" cy="10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4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200</a:t>
                </a:r>
                <a:endParaRPr kumimoji="0" lang="en-US" altLang="en-US" sz="3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6" name="Line 33">
                <a:extLst>
                  <a:ext uri="{FF2B5EF4-FFF2-40B4-BE49-F238E27FC236}">
                    <a16:creationId xmlns:a16="http://schemas.microsoft.com/office/drawing/2014/main" xmlns="" id="{7AEF3934-8048-4576-AAA7-2F27E116D2D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334" y="3069"/>
                <a:ext cx="0" cy="33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sz="3200"/>
              </a:p>
            </p:txBody>
          </p:sp>
          <p:sp>
            <p:nvSpPr>
              <p:cNvPr id="37" name="Rectangle 34">
                <a:extLst>
                  <a:ext uri="{FF2B5EF4-FFF2-40B4-BE49-F238E27FC236}">
                    <a16:creationId xmlns:a16="http://schemas.microsoft.com/office/drawing/2014/main" xmlns="" id="{38BA0AD4-34E9-43C9-AC45-01D8F27DF38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69" y="3117"/>
                <a:ext cx="142" cy="10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4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300</a:t>
                </a:r>
                <a:endParaRPr kumimoji="0" lang="en-US" altLang="en-US" sz="3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8" name="Rectangle 35">
                <a:extLst>
                  <a:ext uri="{FF2B5EF4-FFF2-40B4-BE49-F238E27FC236}">
                    <a16:creationId xmlns:a16="http://schemas.microsoft.com/office/drawing/2014/main" xmlns="" id="{A304CB4E-5B83-4916-9F88-3961E61634F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80" y="3170"/>
                <a:ext cx="770" cy="1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en-US" sz="1600" b="1" dirty="0">
                    <a:solidFill>
                      <a:srgbClr val="000000"/>
                    </a:solidFill>
                  </a:rPr>
                  <a:t>Methadone dose</a:t>
                </a:r>
                <a:endParaRPr kumimoji="0" lang="en-US" altLang="en-US" sz="36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9" name="Rectangle 36">
                <a:extLst>
                  <a:ext uri="{FF2B5EF4-FFF2-40B4-BE49-F238E27FC236}">
                    <a16:creationId xmlns:a16="http://schemas.microsoft.com/office/drawing/2014/main" xmlns="" id="{FB82CF64-66C1-4BC1-8320-951D2397257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54" y="3328"/>
                <a:ext cx="1804" cy="148"/>
              </a:xfrm>
              <a:prstGeom prst="rect">
                <a:avLst/>
              </a:prstGeom>
              <a:solidFill>
                <a:srgbClr val="FFFFFF"/>
              </a:solidFill>
              <a:ln w="635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sz="3200"/>
              </a:p>
            </p:txBody>
          </p:sp>
          <p:sp>
            <p:nvSpPr>
              <p:cNvPr id="40" name="Line 37">
                <a:extLst>
                  <a:ext uri="{FF2B5EF4-FFF2-40B4-BE49-F238E27FC236}">
                    <a16:creationId xmlns:a16="http://schemas.microsoft.com/office/drawing/2014/main" xmlns="" id="{E6039186-7AE3-4F2F-978F-A8F2DA0A5B4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089" y="3403"/>
                <a:ext cx="299" cy="0"/>
              </a:xfrm>
              <a:prstGeom prst="line">
                <a:avLst/>
              </a:prstGeom>
              <a:noFill/>
              <a:ln w="12700">
                <a:solidFill>
                  <a:srgbClr val="1A476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sz="3200" b="1" dirty="0"/>
              </a:p>
            </p:txBody>
          </p:sp>
          <p:sp>
            <p:nvSpPr>
              <p:cNvPr id="41" name="Line 38">
                <a:extLst>
                  <a:ext uri="{FF2B5EF4-FFF2-40B4-BE49-F238E27FC236}">
                    <a16:creationId xmlns:a16="http://schemas.microsoft.com/office/drawing/2014/main" xmlns="" id="{DDD17F0A-BD82-4CCC-BEEF-7F6B62E02A8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13" y="3403"/>
                <a:ext cx="299" cy="0"/>
              </a:xfrm>
              <a:prstGeom prst="line">
                <a:avLst/>
              </a:prstGeom>
              <a:noFill/>
              <a:ln w="12700">
                <a:solidFill>
                  <a:srgbClr val="90353B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sz="3200" b="1" dirty="0"/>
              </a:p>
            </p:txBody>
          </p:sp>
          <p:sp>
            <p:nvSpPr>
              <p:cNvPr id="42" name="Rectangle 39">
                <a:extLst>
                  <a:ext uri="{FF2B5EF4-FFF2-40B4-BE49-F238E27FC236}">
                    <a16:creationId xmlns:a16="http://schemas.microsoft.com/office/drawing/2014/main" xmlns="" id="{B45072F9-B8EB-4FA1-B2A5-3DFE3ED36AC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36" y="3361"/>
                <a:ext cx="493" cy="10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400" b="1" i="0" u="none" strike="noStrike" cap="none" normalizeH="0" baseline="0" dirty="0" err="1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hivstatus</a:t>
                </a:r>
                <a:r>
                  <a:rPr kumimoji="0" lang="en-US" altLang="en-US" sz="1400" b="1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= 0</a:t>
                </a:r>
                <a:endParaRPr kumimoji="0" lang="en-US" altLang="en-US" sz="32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43" name="Rectangle 40">
                <a:extLst>
                  <a:ext uri="{FF2B5EF4-FFF2-40B4-BE49-F238E27FC236}">
                    <a16:creationId xmlns:a16="http://schemas.microsoft.com/office/drawing/2014/main" xmlns="" id="{6A580999-071A-4E31-AB04-FE0DC9DC190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60" y="3361"/>
                <a:ext cx="493" cy="10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400" b="1" i="0" u="none" strike="noStrike" cap="none" normalizeH="0" baseline="0" dirty="0" err="1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hivstatus</a:t>
                </a:r>
                <a:r>
                  <a:rPr kumimoji="0" lang="en-US" altLang="en-US" sz="1400" b="1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= 1</a:t>
                </a:r>
                <a:endParaRPr kumimoji="0" lang="en-US" altLang="en-US" sz="32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44" name="Rectangle 41">
                <a:extLst>
                  <a:ext uri="{FF2B5EF4-FFF2-40B4-BE49-F238E27FC236}">
                    <a16:creationId xmlns:a16="http://schemas.microsoft.com/office/drawing/2014/main" xmlns="" id="{8594C607-A35C-49E3-BDA7-EC4D7500335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31" y="1343"/>
                <a:ext cx="1729" cy="1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2000" b="0" i="0" u="none" strike="noStrike" cap="none" normalizeH="0" baseline="0" dirty="0">
                    <a:ln>
                      <a:noFill/>
                    </a:ln>
                    <a:solidFill>
                      <a:srgbClr val="1E2D53"/>
                    </a:solidFill>
                    <a:effectLst/>
                    <a:latin typeface="Arial" panose="020B0604020202020204" pitchFamily="34" charset="0"/>
                  </a:rPr>
                  <a:t>Kaplan-Meier survival estimates</a:t>
                </a:r>
                <a:endParaRPr kumimoji="0" lang="en-US" altLang="en-US" sz="2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45" name="Rectangle 35">
              <a:extLst>
                <a:ext uri="{FF2B5EF4-FFF2-40B4-BE49-F238E27FC236}">
                  <a16:creationId xmlns:a16="http://schemas.microsoft.com/office/drawing/2014/main" xmlns="" id="{59A2B86B-7527-4F53-84C7-B53DD59232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91025" y="2089851"/>
              <a:ext cx="1508575" cy="198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en-US" sz="1600" b="1" dirty="0">
                  <a:solidFill>
                    <a:srgbClr val="000000"/>
                  </a:solidFill>
                </a:rPr>
                <a:t>Heroin </a:t>
              </a:r>
              <a:r>
                <a:rPr lang="en-US" altLang="en-US" sz="1600" b="1" dirty="0" err="1">
                  <a:solidFill>
                    <a:srgbClr val="000000"/>
                  </a:solidFill>
                </a:rPr>
                <a:t>inj</a:t>
              </a:r>
              <a:r>
                <a:rPr lang="en-US" altLang="en-US" sz="1600" b="1" dirty="0">
                  <a:solidFill>
                    <a:srgbClr val="000000"/>
                  </a:solidFill>
                </a:rPr>
                <a:t> in 30 days</a:t>
              </a:r>
              <a:endParaRPr kumimoji="0" lang="en-US" altLang="en-US" sz="3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47" name="Arrow: Up 46">
            <a:extLst>
              <a:ext uri="{FF2B5EF4-FFF2-40B4-BE49-F238E27FC236}">
                <a16:creationId xmlns:a16="http://schemas.microsoft.com/office/drawing/2014/main" xmlns="" id="{1DA63E31-CD95-4F48-979C-311BF06729FA}"/>
              </a:ext>
            </a:extLst>
          </p:cNvPr>
          <p:cNvSpPr/>
          <p:nvPr/>
        </p:nvSpPr>
        <p:spPr>
          <a:xfrm>
            <a:off x="1540820" y="5982295"/>
            <a:ext cx="345904" cy="418355"/>
          </a:xfrm>
          <a:prstGeom prst="upArrow">
            <a:avLst/>
          </a:prstGeom>
          <a:solidFill>
            <a:srgbClr val="00B05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xmlns="" id="{482A07E5-2A46-4AC9-80CF-681ABDFD2706}"/>
              </a:ext>
            </a:extLst>
          </p:cNvPr>
          <p:cNvCxnSpPr>
            <a:cxnSpLocks/>
          </p:cNvCxnSpPr>
          <p:nvPr/>
        </p:nvCxnSpPr>
        <p:spPr>
          <a:xfrm>
            <a:off x="3164536" y="3187787"/>
            <a:ext cx="8322" cy="1658814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99" name="Straight Connector 98">
            <a:extLst>
              <a:ext uri="{FF2B5EF4-FFF2-40B4-BE49-F238E27FC236}">
                <a16:creationId xmlns:a16="http://schemas.microsoft.com/office/drawing/2014/main" xmlns="" id="{8EE68D8A-FCBD-4BE2-94A2-1F5B520E6814}"/>
              </a:ext>
            </a:extLst>
          </p:cNvPr>
          <p:cNvCxnSpPr>
            <a:stCxn id="17" idx="24"/>
          </p:cNvCxnSpPr>
          <p:nvPr/>
        </p:nvCxnSpPr>
        <p:spPr>
          <a:xfrm>
            <a:off x="4794925" y="3173851"/>
            <a:ext cx="14934" cy="1686687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xmlns="" id="{82A19CC7-5E00-412A-8B01-A8A618FF54B8}"/>
              </a:ext>
            </a:extLst>
          </p:cNvPr>
          <p:cNvCxnSpPr>
            <a:cxnSpLocks/>
            <a:endCxn id="13" idx="1"/>
          </p:cNvCxnSpPr>
          <p:nvPr/>
        </p:nvCxnSpPr>
        <p:spPr>
          <a:xfrm>
            <a:off x="1725991" y="3195353"/>
            <a:ext cx="6342739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pic>
        <p:nvPicPr>
          <p:cNvPr id="51" name="Picture 50">
            <a:extLst>
              <a:ext uri="{FF2B5EF4-FFF2-40B4-BE49-F238E27FC236}">
                <a16:creationId xmlns:a16="http://schemas.microsoft.com/office/drawing/2014/main" xmlns="" id="{67582FAC-3F5E-45E5-B996-BE382149F77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7294" t="13191" r="41350" b="34010"/>
          <a:stretch/>
        </p:blipFill>
        <p:spPr>
          <a:xfrm>
            <a:off x="6416457" y="1455828"/>
            <a:ext cx="2723327" cy="2579449"/>
          </a:xfrm>
          <a:prstGeom prst="rect">
            <a:avLst/>
          </a:prstGeom>
        </p:spPr>
      </p:pic>
      <p:pic>
        <p:nvPicPr>
          <p:cNvPr id="53" name="Picture 52">
            <a:extLst>
              <a:ext uri="{FF2B5EF4-FFF2-40B4-BE49-F238E27FC236}">
                <a16:creationId xmlns:a16="http://schemas.microsoft.com/office/drawing/2014/main" xmlns="" id="{6C9E754D-BAD7-40F9-8C99-F66835C674C6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27325" t="14840" r="41319" b="45623"/>
          <a:stretch/>
        </p:blipFill>
        <p:spPr>
          <a:xfrm>
            <a:off x="130295" y="4693325"/>
            <a:ext cx="2867184" cy="2033593"/>
          </a:xfrm>
          <a:prstGeom prst="rect">
            <a:avLst/>
          </a:prstGeom>
        </p:spPr>
      </p:pic>
      <p:sp>
        <p:nvSpPr>
          <p:cNvPr id="3" name="Oval 2">
            <a:extLst>
              <a:ext uri="{FF2B5EF4-FFF2-40B4-BE49-F238E27FC236}">
                <a16:creationId xmlns:a16="http://schemas.microsoft.com/office/drawing/2014/main" xmlns="" id="{9A3AA022-CEF4-4E23-80FD-547895E70E1B}"/>
              </a:ext>
            </a:extLst>
          </p:cNvPr>
          <p:cNvSpPr/>
          <p:nvPr/>
        </p:nvSpPr>
        <p:spPr>
          <a:xfrm>
            <a:off x="1978422" y="6487286"/>
            <a:ext cx="1102585" cy="290608"/>
          </a:xfrm>
          <a:prstGeom prst="ellipse">
            <a:avLst/>
          </a:prstGeom>
          <a:noFill/>
          <a:ln w="47625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2" name="Oval 51">
            <a:extLst>
              <a:ext uri="{FF2B5EF4-FFF2-40B4-BE49-F238E27FC236}">
                <a16:creationId xmlns:a16="http://schemas.microsoft.com/office/drawing/2014/main" xmlns="" id="{C2FF55A1-B8A9-416B-99F5-CBAC30CE5142}"/>
              </a:ext>
            </a:extLst>
          </p:cNvPr>
          <p:cNvSpPr/>
          <p:nvPr/>
        </p:nvSpPr>
        <p:spPr>
          <a:xfrm>
            <a:off x="-48227" y="6580381"/>
            <a:ext cx="1102585" cy="197341"/>
          </a:xfrm>
          <a:prstGeom prst="ellipse">
            <a:avLst/>
          </a:prstGeom>
          <a:noFill/>
          <a:ln w="47625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>
            <a:extLst>
              <a:ext uri="{FF2B5EF4-FFF2-40B4-BE49-F238E27FC236}">
                <a16:creationId xmlns:a16="http://schemas.microsoft.com/office/drawing/2014/main" xmlns="" id="{C561C77B-D8FE-494E-A4F1-9231F0DA4EBE}"/>
              </a:ext>
            </a:extLst>
          </p:cNvPr>
          <p:cNvSpPr/>
          <p:nvPr/>
        </p:nvSpPr>
        <p:spPr>
          <a:xfrm>
            <a:off x="6184719" y="3845772"/>
            <a:ext cx="1102585" cy="197341"/>
          </a:xfrm>
          <a:prstGeom prst="ellipse">
            <a:avLst/>
          </a:prstGeom>
          <a:noFill/>
          <a:ln w="47625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>
            <a:extLst>
              <a:ext uri="{FF2B5EF4-FFF2-40B4-BE49-F238E27FC236}">
                <a16:creationId xmlns:a16="http://schemas.microsoft.com/office/drawing/2014/main" xmlns="" id="{2269800E-9DCD-4060-8E4B-283FD8F78602}"/>
              </a:ext>
            </a:extLst>
          </p:cNvPr>
          <p:cNvSpPr/>
          <p:nvPr/>
        </p:nvSpPr>
        <p:spPr>
          <a:xfrm>
            <a:off x="8156326" y="3845772"/>
            <a:ext cx="1102585" cy="197341"/>
          </a:xfrm>
          <a:prstGeom prst="ellipse">
            <a:avLst/>
          </a:prstGeom>
          <a:noFill/>
          <a:ln w="47625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CCB935EC-49AB-472E-B589-973BCCBEF139}"/>
              </a:ext>
            </a:extLst>
          </p:cNvPr>
          <p:cNvSpPr/>
          <p:nvPr/>
        </p:nvSpPr>
        <p:spPr>
          <a:xfrm>
            <a:off x="473598" y="5946443"/>
            <a:ext cx="846676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Result: 	  Methadone dose reduces Heroin injection</a:t>
            </a:r>
          </a:p>
        </p:txBody>
      </p:sp>
    </p:spTree>
    <p:extLst>
      <p:ext uri="{BB962C8B-B14F-4D97-AF65-F5344CB8AC3E}">
        <p14:creationId xmlns:p14="http://schemas.microsoft.com/office/powerpoint/2010/main" val="3676485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2" grpId="0" animBg="1"/>
      <p:bldP spid="54" grpId="0" animBg="1"/>
      <p:bldP spid="5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2B5BC85-1221-49D1-BC49-773A1C1E41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199" y="846139"/>
            <a:ext cx="8498909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Result: </a:t>
            </a:r>
            <a:r>
              <a:rPr lang="en-GB" dirty="0"/>
              <a:t>Injection rate difference among different methadone doses</a:t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551F70F-DAA4-4A5D-B2E1-383F45758D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2545" y="1477313"/>
            <a:ext cx="8498910" cy="4859987"/>
          </a:xfrm>
        </p:spPr>
        <p:txBody>
          <a:bodyPr>
            <a:normAutofit/>
          </a:bodyPr>
          <a:lstStyle/>
          <a:p>
            <a:endParaRPr lang="en-US" dirty="0"/>
          </a:p>
          <a:p>
            <a:r>
              <a:rPr lang="en-US" b="1" dirty="0"/>
              <a:t>In HIV (-): </a:t>
            </a:r>
            <a:r>
              <a:rPr lang="en-US" dirty="0"/>
              <a:t>High dose (&gt;80mg) reduced </a:t>
            </a:r>
            <a:r>
              <a:rPr lang="en-US" b="1" dirty="0"/>
              <a:t>4.0 times of injection (no morphine in urine) </a:t>
            </a:r>
            <a:r>
              <a:rPr lang="en-US" dirty="0"/>
              <a:t>more compared to low dose clients. </a:t>
            </a:r>
            <a:r>
              <a:rPr lang="en-US" sz="2400" dirty="0"/>
              <a:t>(injection incidence: 0.0029 vs 0.0118) P=</a:t>
            </a:r>
            <a:r>
              <a:rPr lang="en-GB" sz="2400" dirty="0"/>
              <a:t>0.0000 (exact)***</a:t>
            </a:r>
            <a:endParaRPr lang="en-US" sz="2400" dirty="0"/>
          </a:p>
          <a:p>
            <a:endParaRPr lang="en-US" dirty="0"/>
          </a:p>
          <a:p>
            <a:r>
              <a:rPr lang="en-US" b="1" dirty="0"/>
              <a:t>In HIV (+): </a:t>
            </a:r>
            <a:r>
              <a:rPr lang="en-US" dirty="0">
                <a:sym typeface="Wingdings" panose="05000000000000000000" pitchFamily="2" charset="2"/>
              </a:rPr>
              <a:t>H</a:t>
            </a:r>
            <a:r>
              <a:rPr lang="en-US" dirty="0"/>
              <a:t>igh dose (&gt;80mg) reduced </a:t>
            </a:r>
            <a:r>
              <a:rPr lang="en-US" b="1" dirty="0"/>
              <a:t>2.6 times</a:t>
            </a:r>
            <a:r>
              <a:rPr lang="en-US" dirty="0"/>
              <a:t> of injection. </a:t>
            </a:r>
            <a:r>
              <a:rPr lang="en-US" sz="2200" dirty="0"/>
              <a:t>(injection incidence: 0.0040 vs 0.0105) </a:t>
            </a:r>
            <a:r>
              <a:rPr lang="en-US" sz="2400" dirty="0"/>
              <a:t>P=</a:t>
            </a:r>
            <a:r>
              <a:rPr lang="en-GB" sz="2400" dirty="0"/>
              <a:t>0.0040 (exact)**</a:t>
            </a:r>
          </a:p>
        </p:txBody>
      </p:sp>
    </p:spTree>
    <p:extLst>
      <p:ext uri="{BB962C8B-B14F-4D97-AF65-F5344CB8AC3E}">
        <p14:creationId xmlns:p14="http://schemas.microsoft.com/office/powerpoint/2010/main" val="9423687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857250D-8D92-43B0-817C-C6942B7E99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46CC568-65C7-4BEE-BF71-A767D63AA1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199" y="1412878"/>
            <a:ext cx="8576631" cy="470852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b="1" dirty="0"/>
              <a:t>1. Based on the graph of K-M survival analysis, </a:t>
            </a:r>
            <a:r>
              <a:rPr lang="en-GB" b="1" u="sng" dirty="0">
                <a:solidFill>
                  <a:srgbClr val="FF0000"/>
                </a:solidFill>
              </a:rPr>
              <a:t>to reduce 50% of heroin injection</a:t>
            </a:r>
            <a:r>
              <a:rPr lang="en-GB" b="1" dirty="0">
                <a:sym typeface="Wingdings" panose="05000000000000000000" pitchFamily="2" charset="2"/>
              </a:rPr>
              <a:t></a:t>
            </a:r>
            <a:endParaRPr lang="en-GB" b="1" dirty="0"/>
          </a:p>
          <a:p>
            <a:r>
              <a:rPr lang="en-GB" dirty="0"/>
              <a:t>Estimation: </a:t>
            </a:r>
            <a:r>
              <a:rPr lang="en-GB" b="1" dirty="0">
                <a:solidFill>
                  <a:srgbClr val="FF0000"/>
                </a:solidFill>
              </a:rPr>
              <a:t>More than 65mg </a:t>
            </a:r>
            <a:r>
              <a:rPr lang="en-GB" dirty="0"/>
              <a:t>for </a:t>
            </a:r>
            <a:r>
              <a:rPr lang="en-GB" b="1" dirty="0"/>
              <a:t>HIV negative </a:t>
            </a:r>
            <a:r>
              <a:rPr lang="en-GB" dirty="0"/>
              <a:t>clients</a:t>
            </a:r>
          </a:p>
          <a:p>
            <a:r>
              <a:rPr lang="en-GB" dirty="0"/>
              <a:t>Estimation: </a:t>
            </a:r>
            <a:r>
              <a:rPr lang="en-GB" b="1" dirty="0">
                <a:solidFill>
                  <a:srgbClr val="FF0000"/>
                </a:solidFill>
              </a:rPr>
              <a:t>More than 140mg </a:t>
            </a:r>
            <a:r>
              <a:rPr lang="en-GB" dirty="0"/>
              <a:t>for </a:t>
            </a:r>
            <a:r>
              <a:rPr lang="en-GB" b="1" dirty="0"/>
              <a:t>HIV positive </a:t>
            </a:r>
            <a:r>
              <a:rPr lang="en-GB" dirty="0"/>
              <a:t>clients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dirty="0"/>
              <a:t>2. High methadone dose is recommended for the </a:t>
            </a:r>
            <a:r>
              <a:rPr lang="en-GB" b="1" dirty="0"/>
              <a:t>reduction of heroin injection </a:t>
            </a:r>
            <a:r>
              <a:rPr lang="en-GB" dirty="0"/>
              <a:t>and other illicit drug use.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395315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618D0A9-6EFE-4614-BBC8-D41F175492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079704"/>
            <a:ext cx="8229600" cy="182879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7200" i="1" dirty="0"/>
              <a:t>Thank You. </a:t>
            </a:r>
          </a:p>
        </p:txBody>
      </p:sp>
    </p:spTree>
    <p:extLst>
      <p:ext uri="{BB962C8B-B14F-4D97-AF65-F5344CB8AC3E}">
        <p14:creationId xmlns:p14="http://schemas.microsoft.com/office/powerpoint/2010/main" val="1090212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D185FFE-BA99-4D06-A810-4A288F665E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E09CA5D-6B82-4310-BE92-E225ECB29F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10112"/>
            <a:ext cx="8549014" cy="5173249"/>
          </a:xfrm>
        </p:spPr>
        <p:txBody>
          <a:bodyPr>
            <a:normAutofit fontScale="77500" lnSpcReduction="20000"/>
          </a:bodyPr>
          <a:lstStyle/>
          <a:p>
            <a:r>
              <a:rPr lang="en-US" sz="4000" dirty="0"/>
              <a:t>Among the key populations in Myanmar, PWID have the highest HIV prevalence rate at 28.5%</a:t>
            </a:r>
          </a:p>
          <a:p>
            <a:endParaRPr lang="en-US" sz="4000" dirty="0"/>
          </a:p>
          <a:p>
            <a:r>
              <a:rPr lang="en-US" sz="4000" dirty="0"/>
              <a:t>High prevalence among other key populations: 14.6% among female sex workers and 11.6% among men who have sex with men</a:t>
            </a:r>
          </a:p>
          <a:p>
            <a:endParaRPr lang="en-US" sz="4000" dirty="0"/>
          </a:p>
          <a:p>
            <a:r>
              <a:rPr lang="en-GB" sz="4000" dirty="0"/>
              <a:t>National prevalence </a:t>
            </a:r>
            <a:r>
              <a:rPr lang="en-US" sz="4000" dirty="0"/>
              <a:t>15 years and older</a:t>
            </a:r>
            <a:r>
              <a:rPr lang="en-US" sz="4000" dirty="0">
                <a:sym typeface="Wingdings" panose="05000000000000000000" pitchFamily="2" charset="2"/>
              </a:rPr>
              <a:t> </a:t>
            </a:r>
            <a:r>
              <a:rPr lang="en-US" sz="4000" dirty="0"/>
              <a:t>stabilized at below 1%</a:t>
            </a:r>
            <a:endParaRPr lang="en-US" sz="4000" dirty="0">
              <a:solidFill>
                <a:srgbClr val="FF00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*</a:t>
            </a:r>
            <a:r>
              <a:rPr lang="en-US" sz="1700" dirty="0"/>
              <a:t>NATIONAL STRATEGIC PLAN ON HIV AND AIDS MYANMAR (2016-2020)</a:t>
            </a:r>
            <a:r>
              <a:rPr lang="en-US" sz="1700" dirty="0">
                <a:solidFill>
                  <a:srgbClr val="FF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956330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46F7821-06D9-4C15-BA94-A5F9D5E0D3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 (cont’d)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9718E04-8979-48FC-9392-827AF83B69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/>
              <a:t>National Drug Abuse Prevention and Control </a:t>
            </a:r>
            <a:r>
              <a:rPr lang="en-US" dirty="0" err="1"/>
              <a:t>Programme</a:t>
            </a:r>
            <a:r>
              <a:rPr lang="en-US" dirty="0"/>
              <a:t> has increased support for Opioid Substitution Therapy. </a:t>
            </a:r>
          </a:p>
          <a:p>
            <a:endParaRPr lang="en-US" dirty="0"/>
          </a:p>
          <a:p>
            <a:r>
              <a:rPr lang="en-US" dirty="0"/>
              <a:t>Out of 83,000 PWID, 13,441 (16.2%) have enrolled in methadone </a:t>
            </a:r>
            <a:r>
              <a:rPr lang="en-US" dirty="0" err="1"/>
              <a:t>programme</a:t>
            </a:r>
            <a:r>
              <a:rPr lang="en-US" dirty="0"/>
              <a:t> in 2017.</a:t>
            </a:r>
          </a:p>
        </p:txBody>
      </p:sp>
    </p:spTree>
    <p:extLst>
      <p:ext uri="{BB962C8B-B14F-4D97-AF65-F5344CB8AC3E}">
        <p14:creationId xmlns:p14="http://schemas.microsoft.com/office/powerpoint/2010/main" val="25140049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E8717DF-CB9A-4273-AAE0-FFEC9E9C9E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Study objectives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8C847DC-4F5A-4652-9931-E345D8A536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dirty="0"/>
              <a:t>To determine the relationship between methadone dose and  frequency of illicit drug use</a:t>
            </a:r>
          </a:p>
          <a:p>
            <a:pPr marL="0" lvl="0" indent="0">
              <a:buNone/>
            </a:pPr>
            <a:endParaRPr lang="en-US" dirty="0"/>
          </a:p>
          <a:p>
            <a:pPr lvl="0"/>
            <a:r>
              <a:rPr lang="en-GB" dirty="0"/>
              <a:t>To assess the risky injecting behaviour among methadone clients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95912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EED25EA-B557-4169-8D7A-FD5603C738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9224" y="110925"/>
            <a:ext cx="8229600" cy="1143000"/>
          </a:xfrm>
        </p:spPr>
        <p:txBody>
          <a:bodyPr>
            <a:noAutofit/>
          </a:bodyPr>
          <a:lstStyle/>
          <a:p>
            <a:r>
              <a:rPr lang="en-US" dirty="0"/>
              <a:t>Study design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30A90F4-015B-4D55-B1EC-8AA9AEA68F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5175" y="780379"/>
            <a:ext cx="8373649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0099D2"/>
                </a:solidFill>
              </a:rPr>
              <a:t>Design: </a:t>
            </a:r>
            <a:r>
              <a:rPr lang="en-US" dirty="0"/>
              <a:t>Cross-sectional survey  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99D2"/>
                </a:solidFill>
              </a:rPr>
              <a:t>Participants: </a:t>
            </a:r>
            <a:r>
              <a:rPr lang="en-US" dirty="0"/>
              <a:t>Methadone clients recruited from five cities with stratified random sampling 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99D2"/>
                </a:solidFill>
              </a:rPr>
              <a:t>Study period: </a:t>
            </a:r>
            <a:r>
              <a:rPr lang="en-US" dirty="0"/>
              <a:t>May-July 2017</a:t>
            </a:r>
          </a:p>
          <a:p>
            <a:endParaRPr lang="en-US" dirty="0"/>
          </a:p>
        </p:txBody>
      </p:sp>
      <p:pic>
        <p:nvPicPr>
          <p:cNvPr id="4" name="Picture 3" descr="Stratified Sampling">
            <a:extLst>
              <a:ext uri="{FF2B5EF4-FFF2-40B4-BE49-F238E27FC236}">
                <a16:creationId xmlns:a16="http://schemas.microsoft.com/office/drawing/2014/main" xmlns="" id="{1AD35B51-3D4A-46F2-B2C1-D8A70A8003C6}"/>
              </a:ext>
            </a:extLst>
          </p:cNvPr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955"/>
          <a:stretch/>
        </p:blipFill>
        <p:spPr bwMode="auto">
          <a:xfrm>
            <a:off x="1092395" y="3486911"/>
            <a:ext cx="6770454" cy="2688664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103812C4-72EE-44CD-A954-E9BB1A8693CA}"/>
              </a:ext>
            </a:extLst>
          </p:cNvPr>
          <p:cNvSpPr/>
          <p:nvPr/>
        </p:nvSpPr>
        <p:spPr>
          <a:xfrm>
            <a:off x="1408151" y="4539430"/>
            <a:ext cx="78701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cs typeface="Myanmar Text" panose="00000603000000000203" pitchFamily="2" charset="0"/>
              </a:rPr>
              <a:t>Yangon</a:t>
            </a:r>
            <a:endParaRPr lang="en-US" sz="44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BD5C3A8E-137A-412E-A0CA-008AC942EA9C}"/>
              </a:ext>
            </a:extLst>
          </p:cNvPr>
          <p:cNvSpPr/>
          <p:nvPr/>
        </p:nvSpPr>
        <p:spPr>
          <a:xfrm>
            <a:off x="2640051" y="4539430"/>
            <a:ext cx="100322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cs typeface="Myanmar Text" panose="00000603000000000203" pitchFamily="2" charset="0"/>
              </a:rPr>
              <a:t>Mandalay</a:t>
            </a:r>
            <a:endParaRPr lang="en-US" sz="4400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44FD36FA-7DAF-4714-810F-7202CA3C315D}"/>
              </a:ext>
            </a:extLst>
          </p:cNvPr>
          <p:cNvSpPr/>
          <p:nvPr/>
        </p:nvSpPr>
        <p:spPr>
          <a:xfrm>
            <a:off x="4088164" y="4539430"/>
            <a:ext cx="71205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cs typeface="Myanmar Text" panose="00000603000000000203" pitchFamily="2" charset="0"/>
              </a:rPr>
              <a:t>Lashio</a:t>
            </a:r>
            <a:endParaRPr lang="en-US" sz="440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29A9B223-806D-4F24-B924-150385B4519A}"/>
              </a:ext>
            </a:extLst>
          </p:cNvPr>
          <p:cNvSpPr/>
          <p:nvPr/>
        </p:nvSpPr>
        <p:spPr>
          <a:xfrm>
            <a:off x="5500728" y="4539430"/>
            <a:ext cx="73289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 err="1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cs typeface="Myanmar Text" panose="00000603000000000203" pitchFamily="2" charset="0"/>
              </a:rPr>
              <a:t>Kawlin</a:t>
            </a:r>
            <a:endParaRPr lang="en-US" sz="4400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D6E37F56-50D5-4EA9-9D6E-890AEE515FFF}"/>
              </a:ext>
            </a:extLst>
          </p:cNvPr>
          <p:cNvSpPr/>
          <p:nvPr/>
        </p:nvSpPr>
        <p:spPr>
          <a:xfrm>
            <a:off x="6780251" y="4539430"/>
            <a:ext cx="92627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 err="1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cs typeface="Myanmar Text" panose="00000603000000000203" pitchFamily="2" charset="0"/>
              </a:rPr>
              <a:t>Mohnyin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542211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355CBE7-6911-4DE8-A2B3-D9EE44241D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Participants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B93F98F-89F5-4ADA-9110-493FA12F2C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693" y="1600201"/>
            <a:ext cx="8973879" cy="4525963"/>
          </a:xfrm>
        </p:spPr>
        <p:txBody>
          <a:bodyPr/>
          <a:lstStyle/>
          <a:p>
            <a:r>
              <a:rPr lang="en-US" dirty="0"/>
              <a:t>From 5 cities, 42 participants each with more than 6-month on methadone (210 in total)</a:t>
            </a:r>
          </a:p>
          <a:p>
            <a:endParaRPr lang="en-US" dirty="0"/>
          </a:p>
          <a:p>
            <a:r>
              <a:rPr lang="en-US" dirty="0"/>
              <a:t>Illicit drug detection in urine (Morphine, Cannabis, Methamphetamine, Amphetamine, Benzodiazepine)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81907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4E49AE8-98B6-4C4E-9628-D31C13A24D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Participant Characteristics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996C5DF-14F6-4676-8686-5E730EB696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3539" y="1417639"/>
            <a:ext cx="8856921" cy="4708525"/>
          </a:xfrm>
        </p:spPr>
        <p:txBody>
          <a:bodyPr>
            <a:normAutofit/>
          </a:bodyPr>
          <a:lstStyle/>
          <a:p>
            <a:r>
              <a:rPr lang="en-GB" sz="2800" dirty="0">
                <a:solidFill>
                  <a:srgbClr val="0099D2"/>
                </a:solidFill>
              </a:rPr>
              <a:t>Gender: </a:t>
            </a:r>
            <a:r>
              <a:rPr lang="en-GB" sz="2800" dirty="0"/>
              <a:t>M- 207(98.6%) &amp;  F- 3(1.4%)</a:t>
            </a:r>
          </a:p>
          <a:p>
            <a:r>
              <a:rPr lang="en-GB" sz="2800" dirty="0">
                <a:solidFill>
                  <a:srgbClr val="0099D2"/>
                </a:solidFill>
              </a:rPr>
              <a:t>Age: </a:t>
            </a:r>
            <a:r>
              <a:rPr lang="en-GB" sz="2800" dirty="0"/>
              <a:t>33 years (Range: 20-76)</a:t>
            </a:r>
            <a:endParaRPr lang="en-US" sz="2800" dirty="0"/>
          </a:p>
          <a:p>
            <a:r>
              <a:rPr lang="en-US" sz="2800" dirty="0">
                <a:solidFill>
                  <a:srgbClr val="0099D2"/>
                </a:solidFill>
              </a:rPr>
              <a:t>HIV status: </a:t>
            </a:r>
            <a:r>
              <a:rPr lang="en-US" sz="2800" dirty="0"/>
              <a:t>37% (74/200) HIV positive</a:t>
            </a:r>
          </a:p>
          <a:p>
            <a:r>
              <a:rPr lang="en-US" sz="2800" dirty="0">
                <a:solidFill>
                  <a:srgbClr val="0099D2"/>
                </a:solidFill>
              </a:rPr>
              <a:t>Methadone dose: </a:t>
            </a:r>
            <a:r>
              <a:rPr lang="en-US" sz="2800" dirty="0"/>
              <a:t>Average 83 mg (20-300mg), </a:t>
            </a:r>
          </a:p>
          <a:p>
            <a:pPr marL="0" indent="0">
              <a:buNone/>
            </a:pPr>
            <a:r>
              <a:rPr lang="en-US" sz="2800" dirty="0"/>
              <a:t>less than 80mg is 132(63%) &amp; &gt;80mg is 76(37%) </a:t>
            </a:r>
          </a:p>
          <a:p>
            <a:r>
              <a:rPr lang="en-US" sz="2800" dirty="0">
                <a:solidFill>
                  <a:srgbClr val="0099D2"/>
                </a:solidFill>
              </a:rPr>
              <a:t>Heroin Injection in 30 days:</a:t>
            </a:r>
            <a:r>
              <a:rPr lang="en-US" sz="2800" dirty="0"/>
              <a:t>116(55%) YES &amp; 93(45%) NO. </a:t>
            </a:r>
          </a:p>
          <a:p>
            <a:r>
              <a:rPr lang="en-US" sz="2800" dirty="0">
                <a:solidFill>
                  <a:srgbClr val="0099D2"/>
                </a:solidFill>
              </a:rPr>
              <a:t>Illicit Drug in Urine: </a:t>
            </a:r>
            <a:r>
              <a:rPr lang="en-US" sz="2800" dirty="0"/>
              <a:t>155(74%) 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7142183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14E07C1-4D16-4C0E-A0FF-4131BE1C48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744" y="48003"/>
            <a:ext cx="8229600" cy="1143000"/>
          </a:xfrm>
        </p:spPr>
        <p:txBody>
          <a:bodyPr/>
          <a:lstStyle/>
          <a:p>
            <a:r>
              <a:rPr lang="en-GB" dirty="0"/>
              <a:t>Analysis (by STATA 14.0)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F399727-8970-4E80-8BE8-D0AD8A7D6F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5718" y="1145754"/>
            <a:ext cx="8532564" cy="517792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b="1" dirty="0">
                <a:solidFill>
                  <a:schemeClr val="accent1"/>
                </a:solidFill>
              </a:rPr>
              <a:t>(I) Regression analysis</a:t>
            </a:r>
          </a:p>
          <a:p>
            <a:r>
              <a:rPr lang="en-GB" dirty="0"/>
              <a:t>Independent (exposure) variable: Current methadone dose</a:t>
            </a:r>
          </a:p>
          <a:p>
            <a:r>
              <a:rPr lang="en-GB" dirty="0"/>
              <a:t>Dependent (outcome) variable: Illicit drug in the urine &amp;</a:t>
            </a:r>
          </a:p>
          <a:p>
            <a:pPr lvl="1"/>
            <a:r>
              <a:rPr lang="en-GB" dirty="0"/>
              <a:t>consideration of age, gender, BMI, duration on methadone (by HIV status)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b="1" dirty="0">
                <a:solidFill>
                  <a:schemeClr val="accent1"/>
                </a:solidFill>
              </a:rPr>
              <a:t>(II) Kaplan-Meier Survival Analysis</a:t>
            </a:r>
          </a:p>
          <a:p>
            <a:r>
              <a:rPr lang="en-GB" dirty="0"/>
              <a:t>Injection rate difference among different methadone doses</a:t>
            </a:r>
          </a:p>
          <a:p>
            <a:pPr>
              <a:buFont typeface="Arial" panose="020B0604020202020204" pitchFamily="34" charset="0"/>
              <a:buChar char="•"/>
            </a:pP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680036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FA13DED-1BFD-40E5-9928-205858AC71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6324" y="396607"/>
            <a:ext cx="8229600" cy="894032"/>
          </a:xfrm>
        </p:spPr>
        <p:txBody>
          <a:bodyPr>
            <a:noAutofit/>
          </a:bodyPr>
          <a:lstStyle/>
          <a:p>
            <a:pPr algn="l"/>
            <a:r>
              <a:rPr lang="en-US" sz="2800" dirty="0"/>
              <a:t>Result: Association with High dose (&gt;80mg) </a:t>
            </a:r>
            <a:br>
              <a:rPr lang="en-US" sz="2800" dirty="0"/>
            </a:br>
            <a:endParaRPr 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2A81EB3-F4D0-4BEE-9678-055AD78A25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xmlns="" id="{7DB24E95-7A60-4EB6-AF0C-AF7ED31D31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3203878"/>
              </p:ext>
            </p:extLst>
          </p:nvPr>
        </p:nvGraphicFramePr>
        <p:xfrm>
          <a:off x="182385" y="1352418"/>
          <a:ext cx="8818395" cy="5417814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491560">
                  <a:extLst>
                    <a:ext uri="{9D8B030D-6E8A-4147-A177-3AD203B41FA5}">
                      <a16:colId xmlns:a16="http://schemas.microsoft.com/office/drawing/2014/main" xmlns="" val="2188578918"/>
                    </a:ext>
                  </a:extLst>
                </a:gridCol>
                <a:gridCol w="2504081">
                  <a:extLst>
                    <a:ext uri="{9D8B030D-6E8A-4147-A177-3AD203B41FA5}">
                      <a16:colId xmlns:a16="http://schemas.microsoft.com/office/drawing/2014/main" xmlns="" val="4259841517"/>
                    </a:ext>
                  </a:extLst>
                </a:gridCol>
                <a:gridCol w="1822754">
                  <a:extLst>
                    <a:ext uri="{9D8B030D-6E8A-4147-A177-3AD203B41FA5}">
                      <a16:colId xmlns:a16="http://schemas.microsoft.com/office/drawing/2014/main" xmlns="" val="3148083694"/>
                    </a:ext>
                  </a:extLst>
                </a:gridCol>
              </a:tblGrid>
              <a:tr h="512374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 Outcome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Chi</a:t>
                      </a:r>
                      <a:r>
                        <a:rPr lang="en-GB" sz="2800" kern="1200" baseline="300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 P- value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042232482"/>
                  </a:ext>
                </a:extLst>
              </a:tr>
              <a:tr h="1071180">
                <a:tc>
                  <a:txBody>
                    <a:bodyPr/>
                    <a:lstStyle/>
                    <a:p>
                      <a:r>
                        <a:rPr lang="en-US" sz="2800" dirty="0"/>
                        <a:t>     decreased Cannabis (THC) in the urine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Chi</a:t>
                      </a:r>
                      <a:r>
                        <a:rPr lang="en-GB" sz="2800" kern="1200" baseline="300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en-US" sz="2800" dirty="0"/>
                        <a:t>= </a:t>
                      </a:r>
                      <a:r>
                        <a:rPr lang="en-GB" sz="2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4.62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800" dirty="0"/>
                        <a:t>P=0.032**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267637383"/>
                  </a:ext>
                </a:extLst>
              </a:tr>
              <a:tr h="954920">
                <a:tc>
                  <a:txBody>
                    <a:bodyPr/>
                    <a:lstStyle/>
                    <a:p>
                      <a:r>
                        <a:rPr lang="en-US" sz="2800" dirty="0"/>
                        <a:t>     decreased 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Morphine </a:t>
                      </a:r>
                      <a:r>
                        <a:rPr lang="en-US" sz="2800" dirty="0"/>
                        <a:t>in the urine (among HIV -)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Chi</a:t>
                      </a:r>
                      <a:r>
                        <a:rPr lang="en-GB" sz="2800" kern="1200" baseline="300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en-GB" sz="2000" kern="1200" baseline="300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dirty="0"/>
                        <a:t>(2) </a:t>
                      </a:r>
                      <a:r>
                        <a:rPr lang="en-US" sz="2800" dirty="0"/>
                        <a:t>= </a:t>
                      </a:r>
                      <a:r>
                        <a:rPr lang="en-US" sz="2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4.52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800" dirty="0"/>
                        <a:t>P= 0.034**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741935905"/>
                  </a:ext>
                </a:extLst>
              </a:tr>
              <a:tr h="983794">
                <a:tc>
                  <a:txBody>
                    <a:bodyPr/>
                    <a:lstStyle/>
                    <a:p>
                      <a:r>
                        <a:rPr lang="en-US" sz="2800" dirty="0"/>
                        <a:t>     reduced Heroin injection frequency (no </a:t>
                      </a:r>
                      <a:r>
                        <a:rPr lang="en-US" sz="2800" dirty="0" err="1"/>
                        <a:t>inj</a:t>
                      </a:r>
                      <a:r>
                        <a:rPr lang="en-US" sz="2800" dirty="0"/>
                        <a:t> &amp; &gt;7 </a:t>
                      </a:r>
                      <a:r>
                        <a:rPr lang="en-US" sz="2800" dirty="0" err="1"/>
                        <a:t>inj</a:t>
                      </a:r>
                      <a:r>
                        <a:rPr lang="en-US" sz="2800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Chi</a:t>
                      </a:r>
                      <a:r>
                        <a:rPr lang="en-GB" sz="2800" kern="1200" baseline="300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en-US" sz="2000" dirty="0"/>
                        <a:t>(2) </a:t>
                      </a:r>
                      <a:r>
                        <a:rPr lang="en-US" sz="2800" dirty="0"/>
                        <a:t>=7.61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/>
                        <a:t>P</a:t>
                      </a:r>
                      <a:r>
                        <a:rPr lang="en-US" sz="2800"/>
                        <a:t>=0.022**</a:t>
                      </a:r>
                      <a:endParaRPr lang="en-US" sz="2800" dirty="0"/>
                    </a:p>
                    <a:p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037405133"/>
                  </a:ext>
                </a:extLst>
              </a:tr>
              <a:tr h="456935"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     increased Benzodiazepine in the urine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Chi</a:t>
                      </a:r>
                      <a:r>
                        <a:rPr lang="en-GB" sz="2800" kern="1200" baseline="300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en-US" sz="2800" dirty="0"/>
                        <a:t>= </a:t>
                      </a:r>
                      <a:r>
                        <a:rPr lang="en-GB" sz="2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5.99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/>
                        <a:t>P=0.014**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298915958"/>
                  </a:ext>
                </a:extLst>
              </a:tr>
              <a:tr h="418274">
                <a:tc>
                  <a:txBody>
                    <a:bodyPr/>
                    <a:lstStyle/>
                    <a:p>
                      <a:r>
                        <a:rPr lang="en-US" sz="2800" dirty="0"/>
                        <a:t>Currently taking antiretroviral (ARV) therapy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Chi</a:t>
                      </a:r>
                      <a:r>
                        <a:rPr lang="en-GB" sz="2800" kern="1200" baseline="300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en-US" sz="2800" dirty="0"/>
                        <a:t>=  4.26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800" dirty="0"/>
                        <a:t>P=0.039**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987857892"/>
                  </a:ext>
                </a:extLst>
              </a:tr>
            </a:tbl>
          </a:graphicData>
        </a:graphic>
      </p:graphicFrame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A5BEAF31-6D36-4B1F-8B19-43BCF93F78E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9069" y="1944221"/>
            <a:ext cx="396261" cy="47056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1A4CDD11-2B3F-4D5E-B302-E0AED3342F6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5590" y="3006584"/>
            <a:ext cx="396261" cy="470560"/>
          </a:xfrm>
          <a:prstGeom prst="rect">
            <a:avLst/>
          </a:prstGeom>
        </p:spPr>
      </p:pic>
      <p:sp>
        <p:nvSpPr>
          <p:cNvPr id="8" name="Arrow: Up 7">
            <a:extLst>
              <a:ext uri="{FF2B5EF4-FFF2-40B4-BE49-F238E27FC236}">
                <a16:creationId xmlns:a16="http://schemas.microsoft.com/office/drawing/2014/main" xmlns="" id="{080D2A28-D2D2-4938-82A0-B9F51D6BE854}"/>
              </a:ext>
            </a:extLst>
          </p:cNvPr>
          <p:cNvSpPr/>
          <p:nvPr/>
        </p:nvSpPr>
        <p:spPr>
          <a:xfrm>
            <a:off x="305883" y="4954088"/>
            <a:ext cx="302629" cy="362601"/>
          </a:xfrm>
          <a:prstGeom prst="upArrow">
            <a:avLst/>
          </a:prstGeom>
          <a:solidFill>
            <a:srgbClr val="FFC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697B111D-308A-404E-BE35-9E2E7A5DB8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4395" y="3928157"/>
            <a:ext cx="396261" cy="470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4106863"/>
      </p:ext>
    </p:extLst>
  </p:cSld>
  <p:clrMapOvr>
    <a:masterClrMapping/>
  </p:clrMapOvr>
</p:sld>
</file>

<file path=ppt/theme/theme1.xml><?xml version="1.0" encoding="utf-8"?>
<a:theme xmlns:a="http://schemas.openxmlformats.org/drawingml/2006/main" name="AIDS 2016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2" id="{ADBD3347-1A0F-45F0-B4B5-B886B317FA11}" vid="{2289ECF3-0365-4EFC-8344-95011E66FDF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AIDS2016_template</Template>
  <TotalTime>7245</TotalTime>
  <Words>763</Words>
  <Application>Microsoft Office PowerPoint</Application>
  <PresentationFormat>On-screen Show (4:3)</PresentationFormat>
  <Paragraphs>131</Paragraphs>
  <Slides>14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3" baseType="lpstr">
      <vt:lpstr>Arial</vt:lpstr>
      <vt:lpstr>Bauhaus 93</vt:lpstr>
      <vt:lpstr>Calibri</vt:lpstr>
      <vt:lpstr>Myanmar Text</vt:lpstr>
      <vt:lpstr>Raleway</vt:lpstr>
      <vt:lpstr>Roboto</vt:lpstr>
      <vt:lpstr>Times New Roman</vt:lpstr>
      <vt:lpstr>Wingdings</vt:lpstr>
      <vt:lpstr>AIDS 2016_Template</vt:lpstr>
      <vt:lpstr>Increased methadone dose reduces illicit drug injection among HIV negative methadone clients in Myanmar </vt:lpstr>
      <vt:lpstr>Background</vt:lpstr>
      <vt:lpstr>Background (cont’d)</vt:lpstr>
      <vt:lpstr>Study objectives </vt:lpstr>
      <vt:lpstr>Study design </vt:lpstr>
      <vt:lpstr>Participants</vt:lpstr>
      <vt:lpstr>Participant Characteristics</vt:lpstr>
      <vt:lpstr>Analysis (by STATA 14.0) </vt:lpstr>
      <vt:lpstr>Result: Association with High dose (&gt;80mg)  </vt:lpstr>
      <vt:lpstr>Analysis (I) Regression analysis:    Increased methadone dose  </vt:lpstr>
      <vt:lpstr>Analysis (II) Kaplan-Meier Survival Analysis </vt:lpstr>
      <vt:lpstr>Result: Injection rate difference among different methadone doses </vt:lpstr>
      <vt:lpstr>Conclusion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Sun Tun</dc:creator>
  <cp:lastModifiedBy>Saal</cp:lastModifiedBy>
  <cp:revision>123</cp:revision>
  <cp:lastPrinted>2017-01-16T15:31:13Z</cp:lastPrinted>
  <dcterms:created xsi:type="dcterms:W3CDTF">2017-01-13T09:09:35Z</dcterms:created>
  <dcterms:modified xsi:type="dcterms:W3CDTF">2018-07-24T05:36:59Z</dcterms:modified>
</cp:coreProperties>
</file>